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tiff" ContentType="image/tif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15"/>
  </p:notesMasterIdLst>
  <p:sldIdLst>
    <p:sldId id="278" r:id="rId2"/>
    <p:sldId id="294" r:id="rId3"/>
    <p:sldId id="322" r:id="rId4"/>
    <p:sldId id="325" r:id="rId5"/>
    <p:sldId id="281" r:id="rId6"/>
    <p:sldId id="329" r:id="rId7"/>
    <p:sldId id="331" r:id="rId8"/>
    <p:sldId id="311" r:id="rId9"/>
    <p:sldId id="312" r:id="rId10"/>
    <p:sldId id="319" r:id="rId11"/>
    <p:sldId id="326" r:id="rId12"/>
    <p:sldId id="313" r:id="rId13"/>
    <p:sldId id="304" r:id="rId14"/>
  </p:sldIdLst>
  <p:sldSz cx="9906000" cy="6858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="" xmlns:p14="http://schemas.microsoft.com/office/powerpoint/2010/main">
        <p14:section name="Default Section" id="{A6DE1E23-6D76-457D-84D4-F40BC1B536B0}">
          <p14:sldIdLst>
            <p14:sldId id="277"/>
            <p14:sldId id="278"/>
            <p14:sldId id="307"/>
            <p14:sldId id="294"/>
            <p14:sldId id="322"/>
            <p14:sldId id="324"/>
            <p14:sldId id="325"/>
            <p14:sldId id="281"/>
            <p14:sldId id="330"/>
            <p14:sldId id="328"/>
            <p14:sldId id="321"/>
            <p14:sldId id="329"/>
            <p14:sldId id="331"/>
            <p14:sldId id="311"/>
            <p14:sldId id="327"/>
            <p14:sldId id="312"/>
            <p14:sldId id="319"/>
            <p14:sldId id="326"/>
            <p14:sldId id="313"/>
            <p14:sldId id="304"/>
            <p14:sldId id="305"/>
          </p14:sldIdLst>
        </p14:section>
        <p14:section name="Untitled Section" id="{9912D7AC-5E1D-4C75-AE22-329D8C96320F}">
          <p14:sldIdLst/>
        </p14:section>
      </p14:sectionLst>
    </p:ex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chemeClr val="tx1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CC00"/>
    <a:srgbClr val="0000FF"/>
    <a:srgbClr val="009900"/>
    <a:srgbClr val="000099"/>
    <a:srgbClr val="00FF00"/>
    <a:srgbClr val="0000CC"/>
    <a:srgbClr val="003300"/>
    <a:srgbClr val="800000"/>
    <a:srgbClr val="CCFF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044" autoAdjust="0"/>
    <p:restoredTop sz="92037" autoAdjust="0"/>
  </p:normalViewPr>
  <p:slideViewPr>
    <p:cSldViewPr>
      <p:cViewPr>
        <p:scale>
          <a:sx n="80" d="100"/>
          <a:sy n="80" d="100"/>
        </p:scale>
        <p:origin x="-2328" y="-852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12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9A95F3-9E87-47E7-8867-562FA065BC80}" type="datetimeFigureOut">
              <a:rPr lang="en-US" smtClean="0"/>
              <a:pPr/>
              <a:t>1/18/2026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350390-607A-499F-8FA3-94798DB4382C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778813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350390-607A-499F-8FA3-94798DB4382C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151413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350390-607A-499F-8FA3-94798DB4382C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369972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350390-607A-499F-8FA3-94798DB4382C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447601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350390-607A-499F-8FA3-94798DB4382C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197135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350390-607A-499F-8FA3-94798DB4382C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234360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350390-607A-499F-8FA3-94798DB4382C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148255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350390-607A-499F-8FA3-94798DB4382C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853344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350390-607A-499F-8FA3-94798DB4382C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90020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350390-607A-499F-8FA3-94798DB4382C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034776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350390-607A-499F-8FA3-94798DB4382C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412290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609601"/>
            <a:ext cx="84201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4953000"/>
            <a:ext cx="69342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3890F-CE79-4596-9875-0BEC1C38466A}" type="datetimeFigureOut">
              <a:rPr lang="en-US" smtClean="0"/>
              <a:pPr/>
              <a:t>1/18/2026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152A6EB-19DD-4059-A17C-68067B7B5759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4000" advClick="0" advTm="6000">
        <p:push/>
        <p:sndAc>
          <p:stSnd>
            <p:snd r:embed="rId3" name="chimes.wav"/>
          </p:stSnd>
        </p:sndAc>
      </p:transition>
    </mc:Choice>
    <mc:Fallback>
      <p:transition spd="slow" advClick="0" advTm="6000">
        <p:push/>
        <p:sndAc>
          <p:stSnd>
            <p:snd r:embed="rId1" name="chimes.wav"/>
          </p:stSnd>
        </p:sndAc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3890F-CE79-4596-9875-0BEC1C38466A}" type="datetimeFigureOut">
              <a:rPr lang="en-US" smtClean="0"/>
              <a:pPr/>
              <a:t>1/18/2026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2A6EB-19DD-4059-A17C-68067B7B5759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4000" advClick="0" advTm="6000">
        <p:push/>
        <p:sndAc>
          <p:stSnd>
            <p:snd r:embed="rId3" name="chimes.wav"/>
          </p:stSnd>
        </p:sndAc>
      </p:transition>
    </mc:Choice>
    <mc:Fallback>
      <p:transition spd="slow" advClick="0" advTm="6000">
        <p:push/>
        <p:sndAc>
          <p:stSnd>
            <p:snd r:embed="rId1" name="chimes.wav"/>
          </p:stSnd>
        </p:sndAc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1371602"/>
            <a:ext cx="84201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4068764"/>
            <a:ext cx="84201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3890F-CE79-4596-9875-0BEC1C38466A}" type="datetimeFigureOut">
              <a:rPr lang="en-US" smtClean="0"/>
              <a:pPr/>
              <a:t>1/18/2026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2A6EB-19DD-4059-A17C-68067B7B5759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870452" y="3924300"/>
            <a:ext cx="91836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5087145" y="3924300"/>
            <a:ext cx="91836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654791" y="3924300"/>
            <a:ext cx="91836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4000" advClick="0" advTm="6000">
        <p:push/>
        <p:sndAc>
          <p:stSnd>
            <p:snd r:embed="rId3" name="chimes.wav"/>
          </p:stSnd>
        </p:sndAc>
      </p:transition>
    </mc:Choice>
    <mc:Fallback>
      <p:transition spd="slow" advClick="0" advTm="6000">
        <p:push/>
        <p:sndAc>
          <p:stSnd>
            <p:snd r:embed="rId1" name="chimes.wav"/>
          </p:stSnd>
        </p:sndAc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3890F-CE79-4596-9875-0BEC1C38466A}" type="datetimeFigureOut">
              <a:rPr lang="en-US" smtClean="0"/>
              <a:pPr/>
              <a:t>1/18/2026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2A6EB-19DD-4059-A17C-68067B7B5759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" y="1600200"/>
            <a:ext cx="4378452" cy="45262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4000" advClick="0" advTm="6000">
        <p:push/>
        <p:sndAc>
          <p:stSnd>
            <p:snd r:embed="rId3" name="chimes.wav"/>
          </p:stSnd>
        </p:sndAc>
      </p:transition>
    </mc:Choice>
    <mc:Fallback>
      <p:transition spd="slow" advClick="0" advTm="6000">
        <p:push/>
        <p:sndAc>
          <p:stSnd>
            <p:snd r:embed="rId1" name="chimes.wav"/>
          </p:stSnd>
        </p:sndAc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2" y="1600200"/>
            <a:ext cx="4376870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5550" y="1600200"/>
            <a:ext cx="4378591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3890F-CE79-4596-9875-0BEC1C38466A}" type="datetimeFigureOut">
              <a:rPr lang="en-US" smtClean="0"/>
              <a:pPr/>
              <a:t>1/18/2026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2A6EB-19DD-4059-A17C-68067B7B5759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95300" y="2212848"/>
            <a:ext cx="4378452" cy="391363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5061966" y="2212851"/>
            <a:ext cx="4378452" cy="3913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4000" advClick="0" advTm="6000">
        <p:push/>
        <p:sndAc>
          <p:stSnd>
            <p:snd r:embed="rId3" name="chimes.wav"/>
          </p:stSnd>
        </p:sndAc>
      </p:transition>
    </mc:Choice>
    <mc:Fallback>
      <p:transition spd="slow" advClick="0" advTm="6000">
        <p:push/>
        <p:sndAc>
          <p:stSnd>
            <p:snd r:embed="rId1" name="chimes.wav"/>
          </p:stSnd>
        </p:sndAc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3890F-CE79-4596-9875-0BEC1C38466A}" type="datetimeFigureOut">
              <a:rPr lang="en-US" smtClean="0"/>
              <a:pPr/>
              <a:t>1/18/2026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2A6EB-19DD-4059-A17C-68067B7B5759}" type="slidenum">
              <a:rPr lang="en-US" smtClean="0"/>
              <a:pPr/>
              <a:t>‹N°›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4000" advClick="0" advTm="6000">
        <p:push/>
        <p:sndAc>
          <p:stSnd>
            <p:snd r:embed="rId3" name="chimes.wav"/>
          </p:stSnd>
        </p:sndAc>
      </p:transition>
    </mc:Choice>
    <mc:Fallback>
      <p:transition spd="slow" advClick="0" advTm="6000">
        <p:push/>
        <p:sndAc>
          <p:stSnd>
            <p:snd r:embed="rId1" name="chimes.wav"/>
          </p:stSnd>
        </p:sndAc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3890F-CE79-4596-9875-0BEC1C38466A}" type="datetimeFigureOut">
              <a:rPr lang="en-US" smtClean="0"/>
              <a:pPr/>
              <a:t>1/18/2026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2A6EB-19DD-4059-A17C-68067B7B5759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4000" advClick="0" advTm="6000">
        <p:push/>
        <p:sndAc>
          <p:stSnd>
            <p:snd r:embed="rId3" name="chimes.wav"/>
          </p:stSnd>
        </p:sndAc>
      </p:transition>
    </mc:Choice>
    <mc:Fallback>
      <p:transition spd="slow" advClick="0" advTm="6000">
        <p:push/>
        <p:sndAc>
          <p:stSnd>
            <p:snd r:embed="rId1" name="chimes.wav"/>
          </p:stSnd>
        </p:sndAc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99346" y="266701"/>
            <a:ext cx="3259006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069" y="273053"/>
            <a:ext cx="5412185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99346" y="2438403"/>
            <a:ext cx="3259006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3890F-CE79-4596-9875-0BEC1C38466A}" type="datetimeFigureOut">
              <a:rPr lang="en-US" smtClean="0"/>
              <a:pPr/>
              <a:t>1/18/2026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2A6EB-19DD-4059-A17C-68067B7B5759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4000" advClick="0" advTm="6000">
        <p:push/>
        <p:sndAc>
          <p:stSnd>
            <p:snd r:embed="rId3" name="chimes.wav"/>
          </p:stSnd>
        </p:sndAc>
      </p:transition>
    </mc:Choice>
    <mc:Fallback>
      <p:transition spd="slow" advClick="0" advTm="6000">
        <p:push/>
        <p:sndAc>
          <p:stSnd>
            <p:snd r:embed="rId1" name="chimes.wav"/>
          </p:stSnd>
        </p:sndAc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19541" y="228600"/>
            <a:ext cx="6187809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633803" y="1143000"/>
            <a:ext cx="655928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19541" y="5810250"/>
            <a:ext cx="6187809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3890F-CE79-4596-9875-0BEC1C38466A}" type="datetimeFigureOut">
              <a:rPr lang="en-US" smtClean="0"/>
              <a:pPr/>
              <a:t>1/18/2026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2A6EB-19DD-4059-A17C-68067B7B5759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4000" advClick="0" advTm="6000">
        <p:push/>
        <p:sndAc>
          <p:stSnd>
            <p:snd r:embed="rId3" name="chimes.wav"/>
          </p:stSnd>
        </p:sndAc>
      </p:transition>
    </mc:Choice>
    <mc:Fallback>
      <p:transition spd="slow" advClick="0" advTm="6000">
        <p:push/>
        <p:sndAc>
          <p:stSnd>
            <p:snd r:embed="rId1" name="chimes.wav"/>
          </p:stSnd>
        </p:sndAc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3890F-CE79-4596-9875-0BEC1C38466A}" type="datetimeFigureOut">
              <a:rPr lang="en-US" smtClean="0"/>
              <a:pPr/>
              <a:t>1/18/2026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2A6EB-19DD-4059-A17C-68067B7B5759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4000" advClick="0" advTm="6000">
        <p:push/>
        <p:sndAc>
          <p:stSnd>
            <p:snd r:embed="rId3" name="chimes.wav"/>
          </p:stSnd>
        </p:sndAc>
      </p:transition>
    </mc:Choice>
    <mc:Fallback>
      <p:transition spd="slow" advClick="0" advTm="6000">
        <p:push/>
        <p:sndAc>
          <p:stSnd>
            <p:snd r:embed="rId1" name="chimes.wav"/>
          </p:stSnd>
        </p:sndAc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41"/>
            <a:ext cx="22288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41"/>
            <a:ext cx="65214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3890F-CE79-4596-9875-0BEC1C38466A}" type="datetimeFigureOut">
              <a:rPr lang="en-US" smtClean="0"/>
              <a:pPr/>
              <a:t>1/18/2026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2A6EB-19DD-4059-A17C-68067B7B5759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4000" advClick="0" advTm="6000">
        <p:push/>
        <p:sndAc>
          <p:stSnd>
            <p:snd r:embed="rId3" name="chimes.wav"/>
          </p:stSnd>
        </p:sndAc>
      </p:transition>
    </mc:Choice>
    <mc:Fallback>
      <p:transition spd="slow" advClick="0" advTm="6000">
        <p:push/>
        <p:sndAc>
          <p:stSnd>
            <p:snd r:embed="rId1" name="chimes.wav"/>
          </p:stSnd>
        </p:sndAc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audio" Target="../media/audio11.wav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0"/>
            <a:ext cx="89154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93629" y="6356353"/>
            <a:ext cx="2259806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EF83890F-CE79-4596-9875-0BEC1C38466A}" type="datetimeFigureOut">
              <a:rPr lang="en-US" smtClean="0"/>
              <a:pPr/>
              <a:t>1/18/2026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4096" y="6356353"/>
            <a:ext cx="3085306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55219" y="6356353"/>
            <a:ext cx="608806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A152A6EB-19DD-4059-A17C-68067B7B5759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9162574" y="6499384"/>
            <a:ext cx="91836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616546" y="6499384"/>
            <a:ext cx="91836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mc:AlternateContent xmlns:mc="http://schemas.openxmlformats.org/markup-compatibility/2006">
    <mc:Choice xmlns="" xmlns:p14="http://schemas.microsoft.com/office/powerpoint/2010/main" Requires="p14">
      <p:transition spd="slow" p14:dur="4000" advClick="0" advTm="6000">
        <p:push/>
        <p:sndAc>
          <p:stSnd>
            <p:snd r:embed="rId14" name="chimes.wav"/>
          </p:stSnd>
        </p:sndAc>
      </p:transition>
    </mc:Choice>
    <mc:Fallback>
      <p:transition spd="slow" advClick="0" advTm="6000">
        <p:push/>
        <p:sndAc>
          <p:stSnd>
            <p:snd r:embed="rId13" name="chimes.wav"/>
          </p:stSnd>
        </p:sndAc>
      </p:transition>
    </mc:Fallback>
  </mc:AlternateConten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audio" Target="../media/audio1.wav"/><Relationship Id="rId7" Type="http://schemas.openxmlformats.org/officeDocument/2006/relationships/image" Target="../media/image5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audio" Target="../media/audio11.wav"/><Relationship Id="rId4" Type="http://schemas.openxmlformats.org/officeDocument/2006/relationships/image" Target="../media/image2.png"/><Relationship Id="rId9" Type="http://schemas.openxmlformats.org/officeDocument/2006/relationships/image" Target="../media/image7.e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audio" Target="../media/audio11.wav"/><Relationship Id="rId3" Type="http://schemas.openxmlformats.org/officeDocument/2006/relationships/audio" Target="../media/audio1.wav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audio" Target="../media/audio11.wav"/><Relationship Id="rId3" Type="http://schemas.openxmlformats.org/officeDocument/2006/relationships/audio" Target="../media/audio1.wav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audio" Target="../media/audio1.wav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.png"/><Relationship Id="rId11" Type="http://schemas.openxmlformats.org/officeDocument/2006/relationships/audio" Target="../media/audio11.wav"/><Relationship Id="rId5" Type="http://schemas.openxmlformats.org/officeDocument/2006/relationships/hyperlink" Target="https://culturacientifica.com/2017/11/27/diversidad-religiosa-estres-las-enfermedades-infecciosas/religion-confusion/" TargetMode="External"/><Relationship Id="rId10" Type="http://schemas.openxmlformats.org/officeDocument/2006/relationships/hyperlink" Target="https://freepngimg.com/png/64495-educational-reading-e-learning-education-technology-icon" TargetMode="External"/><Relationship Id="rId4" Type="http://schemas.openxmlformats.org/officeDocument/2006/relationships/image" Target="../media/image10.jpeg"/><Relationship Id="rId9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audio" Target="../media/audio1.wav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audio" Target="../media/audio11.wav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2.png"/><Relationship Id="rId7" Type="http://schemas.openxmlformats.org/officeDocument/2006/relationships/image" Target="../media/image1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jpe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audio" Target="../media/audio11.wav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audio" Target="../media/audio11.wav"/><Relationship Id="rId3" Type="http://schemas.openxmlformats.org/officeDocument/2006/relationships/image" Target="../media/image2.png"/><Relationship Id="rId7" Type="http://schemas.openxmlformats.org/officeDocument/2006/relationships/image" Target="../media/image18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audio" Target="../media/audio11.wav"/><Relationship Id="rId3" Type="http://schemas.openxmlformats.org/officeDocument/2006/relationships/audio" Target="../media/audio1.wav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audio" Target="../media/audio11.wav"/><Relationship Id="rId3" Type="http://schemas.openxmlformats.org/officeDocument/2006/relationships/audio" Target="../media/audio1.wav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audio" Target="../media/audio11.wav"/><Relationship Id="rId3" Type="http://schemas.openxmlformats.org/officeDocument/2006/relationships/audio" Target="../media/audio1.wav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audio" Target="../media/audio11.wav"/><Relationship Id="rId3" Type="http://schemas.openxmlformats.org/officeDocument/2006/relationships/audio" Target="../media/audio1.wav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audio" Target="../media/audio1.wav"/><Relationship Id="rId7" Type="http://schemas.openxmlformats.org/officeDocument/2006/relationships/image" Target="../media/image2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audio" Target="../media/audio11.wav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1.wav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-25399" y="1828800"/>
            <a:ext cx="9931401" cy="304800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2500" lnSpcReduction="20000"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7200" u="sng" dirty="0">
                <a:solidFill>
                  <a:srgbClr val="003300"/>
                </a:solidFill>
                <a:latin typeface="Arno Pro Smbd SmText" pitchFamily="18" charset="0"/>
                <a:cs typeface="Aharoni" pitchFamily="2" charset="-79"/>
              </a:rPr>
              <a:t>Project 2025</a:t>
            </a:r>
          </a:p>
          <a:p>
            <a:pPr>
              <a:lnSpc>
                <a:spcPct val="100000"/>
              </a:lnSpc>
            </a:pPr>
            <a:endParaRPr lang="en-US" sz="7200" dirty="0">
              <a:solidFill>
                <a:srgbClr val="003300"/>
              </a:solidFill>
              <a:latin typeface="Arno Pro Smbd SmText" pitchFamily="18" charset="0"/>
              <a:cs typeface="Aharoni" pitchFamily="2" charset="-79"/>
            </a:endParaRPr>
          </a:p>
          <a:p>
            <a:pPr>
              <a:lnSpc>
                <a:spcPct val="100000"/>
              </a:lnSpc>
            </a:pPr>
            <a:r>
              <a:rPr lang="en-US" sz="7200" dirty="0">
                <a:solidFill>
                  <a:srgbClr val="003300"/>
                </a:solidFill>
                <a:latin typeface="Arno Pro Smbd SmText" pitchFamily="18" charset="0"/>
                <a:cs typeface="Aharoni" pitchFamily="2" charset="-79"/>
              </a:rPr>
              <a:t>Proposal for the construction </a:t>
            </a:r>
          </a:p>
          <a:p>
            <a:pPr>
              <a:lnSpc>
                <a:spcPct val="100000"/>
              </a:lnSpc>
            </a:pPr>
            <a:r>
              <a:rPr lang="en-US" sz="7200" dirty="0">
                <a:solidFill>
                  <a:srgbClr val="003300"/>
                </a:solidFill>
                <a:latin typeface="Arno Pro Smbd SmText" pitchFamily="18" charset="0"/>
                <a:cs typeface="Aharoni" pitchFamily="2" charset="-79"/>
              </a:rPr>
              <a:t>of a new health post</a:t>
            </a:r>
          </a:p>
          <a:p>
            <a:pPr>
              <a:lnSpc>
                <a:spcPct val="100000"/>
              </a:lnSpc>
            </a:pPr>
            <a:r>
              <a:rPr lang="en-US" sz="7200" dirty="0">
                <a:solidFill>
                  <a:srgbClr val="003300"/>
                </a:solidFill>
                <a:latin typeface="Arno Pro Smbd SmText" pitchFamily="18" charset="0"/>
                <a:cs typeface="Aharoni" pitchFamily="2" charset="-79"/>
              </a:rPr>
              <a:t> </a:t>
            </a:r>
          </a:p>
        </p:txBody>
      </p:sp>
      <p:grpSp>
        <p:nvGrpSpPr>
          <p:cNvPr id="25" name="Group 24"/>
          <p:cNvGrpSpPr/>
          <p:nvPr/>
        </p:nvGrpSpPr>
        <p:grpSpPr>
          <a:xfrm>
            <a:off x="-25398" y="5709138"/>
            <a:ext cx="9931398" cy="1219200"/>
            <a:chOff x="-25398" y="5709138"/>
            <a:chExt cx="9931398" cy="1219200"/>
          </a:xfrm>
        </p:grpSpPr>
        <p:grpSp>
          <p:nvGrpSpPr>
            <p:cNvPr id="27" name="Group 26"/>
            <p:cNvGrpSpPr/>
            <p:nvPr/>
          </p:nvGrpSpPr>
          <p:grpSpPr>
            <a:xfrm>
              <a:off x="-25398" y="6166338"/>
              <a:ext cx="9931398" cy="762000"/>
              <a:chOff x="-25398" y="6096000"/>
              <a:chExt cx="9931398" cy="762000"/>
            </a:xfrm>
          </p:grpSpPr>
          <p:grpSp>
            <p:nvGrpSpPr>
              <p:cNvPr id="28" name="Group 27"/>
              <p:cNvGrpSpPr/>
              <p:nvPr/>
            </p:nvGrpSpPr>
            <p:grpSpPr>
              <a:xfrm>
                <a:off x="-25398" y="6180687"/>
                <a:ext cx="9931398" cy="677313"/>
                <a:chOff x="-25398" y="6180687"/>
                <a:chExt cx="9931398" cy="677313"/>
              </a:xfrm>
            </p:grpSpPr>
            <p:sp>
              <p:nvSpPr>
                <p:cNvPr id="31" name="TextBox 30"/>
                <p:cNvSpPr txBox="1"/>
                <p:nvPr/>
              </p:nvSpPr>
              <p:spPr>
                <a:xfrm>
                  <a:off x="-25398" y="6180687"/>
                  <a:ext cx="9931398" cy="677313"/>
                </a:xfrm>
                <a:prstGeom prst="rect">
                  <a:avLst/>
                </a:prstGeom>
                <a:solidFill>
                  <a:srgbClr val="FFCC00"/>
                </a:solidFill>
              </p:spPr>
              <p:txBody>
                <a:bodyPr wrap="square" rtlCol="0">
                  <a:spAutoFit/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33" name="TextBox 32"/>
                <p:cNvSpPr txBox="1"/>
                <p:nvPr/>
              </p:nvSpPr>
              <p:spPr>
                <a:xfrm>
                  <a:off x="152400" y="6229032"/>
                  <a:ext cx="1549400" cy="54901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400" b="1" dirty="0">
                      <a:solidFill>
                        <a:srgbClr val="000099"/>
                      </a:solidFill>
                      <a:latin typeface="Arial Black" pitchFamily="34" charset="0"/>
                    </a:rPr>
                    <a:t>Help for </a:t>
                  </a:r>
                </a:p>
                <a:p>
                  <a:pPr algn="ctr"/>
                  <a:r>
                    <a:rPr lang="en-US" sz="1400" b="1" dirty="0">
                      <a:solidFill>
                        <a:srgbClr val="000099"/>
                      </a:solidFill>
                      <a:latin typeface="Arial Black" pitchFamily="34" charset="0"/>
                    </a:rPr>
                    <a:t>Public Health </a:t>
                  </a:r>
                </a:p>
              </p:txBody>
            </p:sp>
            <p:sp>
              <p:nvSpPr>
                <p:cNvPr id="34" name="TextBox 33"/>
                <p:cNvSpPr txBox="1"/>
                <p:nvPr/>
              </p:nvSpPr>
              <p:spPr>
                <a:xfrm>
                  <a:off x="6637137" y="6248400"/>
                  <a:ext cx="1744863" cy="4308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100" b="1" dirty="0">
                      <a:solidFill>
                        <a:srgbClr val="FF0000"/>
                      </a:solidFill>
                      <a:latin typeface="Arial Black" pitchFamily="34" charset="0"/>
                    </a:rPr>
                    <a:t>Free for </a:t>
                  </a:r>
                </a:p>
                <a:p>
                  <a:pPr algn="ctr"/>
                  <a:r>
                    <a:rPr lang="en-US" sz="1100" b="1" dirty="0">
                      <a:solidFill>
                        <a:srgbClr val="FF0000"/>
                      </a:solidFill>
                      <a:latin typeface="Arial Black" pitchFamily="34" charset="0"/>
                    </a:rPr>
                    <a:t>Public Service  </a:t>
                  </a:r>
                </a:p>
              </p:txBody>
            </p:sp>
          </p:grpSp>
          <p:pic>
            <p:nvPicPr>
              <p:cNvPr id="29" name="Picture 12" descr="C:\Users\HP\AppData\Local\Microsoft\Windows\Temporary Internet Files\Content.IE5\0IFFB9HF\800px-Medicine_Drugs.svg[1].png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94338" y="6268140"/>
                <a:ext cx="655050" cy="50777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0" name="Picture 29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514273" y="6096000"/>
                <a:ext cx="1336797" cy="671183"/>
              </a:xfrm>
              <a:prstGeom prst="rect">
                <a:avLst/>
              </a:prstGeom>
            </p:spPr>
          </p:pic>
        </p:grpSp>
        <p:pic>
          <p:nvPicPr>
            <p:cNvPr id="26" name="Picture 3" descr="C:\Users\HP\AppData\Local\Microsoft\Windows\Temporary Internet Files\Content.IE5\KQYKJO5Q\doctor-1295583_960_720[1]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3922" y="5709138"/>
              <a:ext cx="685800" cy="579549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42CDD2D7-347B-D7DB-CEE7-45BE22FD4C9B}"/>
              </a:ext>
            </a:extLst>
          </p:cNvPr>
          <p:cNvSpPr txBox="1"/>
          <p:nvPr/>
        </p:nvSpPr>
        <p:spPr>
          <a:xfrm>
            <a:off x="1143000" y="6513584"/>
            <a:ext cx="6375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0000FF"/>
                </a:solidFill>
              </a:rPr>
              <a:t>Proposal for the construction of a new health post for </a:t>
            </a:r>
            <a:r>
              <a:rPr lang="en-US" sz="1200" b="1" dirty="0">
                <a:solidFill>
                  <a:srgbClr val="0000FF"/>
                </a:solidFill>
              </a:rPr>
              <a:t>Jure Village, </a:t>
            </a:r>
            <a:r>
              <a:rPr lang="en-US" sz="1200" b="1" dirty="0" err="1">
                <a:solidFill>
                  <a:srgbClr val="0000FF"/>
                </a:solidFill>
              </a:rPr>
              <a:t>Kavre</a:t>
            </a:r>
            <a:r>
              <a:rPr lang="en-US" sz="1200" b="1" dirty="0">
                <a:solidFill>
                  <a:srgbClr val="0000FF"/>
                </a:solidFill>
              </a:rPr>
              <a:t> </a:t>
            </a:r>
            <a:r>
              <a:rPr lang="en-US" sz="1200" dirty="0">
                <a:solidFill>
                  <a:srgbClr val="0000FF"/>
                </a:solidFill>
              </a:rPr>
              <a:t> </a:t>
            </a:r>
          </a:p>
        </p:txBody>
      </p:sp>
      <p:pic>
        <p:nvPicPr>
          <p:cNvPr id="13" name="Picture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>
          <a:xfrm>
            <a:off x="3952868" y="4429132"/>
            <a:ext cx="1627165" cy="164782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2166918" y="5072074"/>
            <a:ext cx="1444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en-US" b="1" dirty="0" smtClean="0">
                <a:solidFill>
                  <a:srgbClr val="C00000"/>
                </a:solidFill>
                <a:latin typeface="Arno Pro Smbd SmText" pitchFamily="18" charset="0"/>
                <a:cs typeface="Aharoni" pitchFamily="2" charset="-79"/>
              </a:rPr>
              <a:t>Proposal to </a:t>
            </a:r>
            <a:endParaRPr lang="en-US" b="1" dirty="0">
              <a:solidFill>
                <a:srgbClr val="C00000"/>
              </a:solidFill>
              <a:latin typeface="Arno Pro Smbd SmText" pitchFamily="18" charset="0"/>
              <a:cs typeface="Aharoni" pitchFamily="2" charset="-79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738818" y="4786322"/>
            <a:ext cx="335758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000099"/>
                </a:solidFill>
              </a:rPr>
              <a:t>Association KETA KETI NEPAL, Mulhouse, FRANCE.</a:t>
            </a:r>
            <a:endParaRPr lang="en-US" b="1" dirty="0">
              <a:solidFill>
                <a:srgbClr val="000099"/>
              </a:solidFill>
            </a:endParaRPr>
          </a:p>
        </p:txBody>
      </p:sp>
      <p:pic>
        <p:nvPicPr>
          <p:cNvPr id="16" name="Picture 2" descr="C:\Users\HP\AppData\Local\Microsoft\Windows\Temporary Internet Files\Content.IE5\ALUUKRFZ\namaste_monk_garden_statue_by_lilipilyspirit-d4z6ipa[1]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6786" y="285728"/>
            <a:ext cx="1166593" cy="122363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6852" y="-428652"/>
            <a:ext cx="4967303" cy="21795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Title 1"/>
          <p:cNvSpPr txBox="1">
            <a:spLocks/>
          </p:cNvSpPr>
          <p:nvPr/>
        </p:nvSpPr>
        <p:spPr>
          <a:xfrm>
            <a:off x="1952604" y="785794"/>
            <a:ext cx="6192845" cy="127635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sz="7200" dirty="0">
                <a:solidFill>
                  <a:srgbClr val="0000FF"/>
                </a:solidFill>
              </a:rPr>
              <a:t>Namaste</a:t>
            </a:r>
          </a:p>
        </p:txBody>
      </p:sp>
    </p:spTree>
    <p:extLst>
      <p:ext uri="{BB962C8B-B14F-4D97-AF65-F5344CB8AC3E}">
        <p14:creationId xmlns="" xmlns:p14="http://schemas.microsoft.com/office/powerpoint/2010/main" val="301898068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4000" advClick="0" advTm="6000">
        <p:push/>
        <p:sndAc>
          <p:stSnd>
            <p:snd r:embed="rId10" name="chimes.wav"/>
          </p:stSnd>
        </p:sndAc>
      </p:transition>
    </mc:Choice>
    <mc:Fallback>
      <p:transition spd="slow" advClick="0" advTm="6000">
        <p:push/>
        <p:sndAc>
          <p:stSnd>
            <p:snd r:embed="rId3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2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2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3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3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3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3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4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16" presetClass="entr" presetSubtype="2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-25398" y="5709138"/>
            <a:ext cx="9931398" cy="1219200"/>
            <a:chOff x="-25398" y="5709138"/>
            <a:chExt cx="9931398" cy="1219200"/>
          </a:xfrm>
        </p:grpSpPr>
        <p:pic>
          <p:nvPicPr>
            <p:cNvPr id="16" name="Picture 3" descr="C:\Users\HP\AppData\Local\Microsoft\Windows\Temporary Internet Files\Content.IE5\KQYKJO5Q\doctor-1295583_960_720[1]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3922" y="5709138"/>
              <a:ext cx="685800" cy="579549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4" name="Group 23"/>
            <p:cNvGrpSpPr/>
            <p:nvPr/>
          </p:nvGrpSpPr>
          <p:grpSpPr>
            <a:xfrm>
              <a:off x="-25398" y="6166338"/>
              <a:ext cx="9931398" cy="762000"/>
              <a:chOff x="-25398" y="6096000"/>
              <a:chExt cx="9931398" cy="762000"/>
            </a:xfrm>
          </p:grpSpPr>
          <p:grpSp>
            <p:nvGrpSpPr>
              <p:cNvPr id="25" name="Group 24"/>
              <p:cNvGrpSpPr/>
              <p:nvPr/>
            </p:nvGrpSpPr>
            <p:grpSpPr>
              <a:xfrm>
                <a:off x="-25398" y="6180687"/>
                <a:ext cx="9931398" cy="677313"/>
                <a:chOff x="-25398" y="6180687"/>
                <a:chExt cx="9931398" cy="677313"/>
              </a:xfrm>
            </p:grpSpPr>
            <p:sp>
              <p:nvSpPr>
                <p:cNvPr id="28" name="TextBox 27"/>
                <p:cNvSpPr txBox="1"/>
                <p:nvPr/>
              </p:nvSpPr>
              <p:spPr>
                <a:xfrm>
                  <a:off x="-25398" y="6180687"/>
                  <a:ext cx="9931398" cy="677313"/>
                </a:xfrm>
                <a:prstGeom prst="rect">
                  <a:avLst/>
                </a:prstGeom>
                <a:solidFill>
                  <a:srgbClr val="FFCC00"/>
                </a:solidFill>
              </p:spPr>
              <p:txBody>
                <a:bodyPr wrap="square" rtlCol="0">
                  <a:spAutoFit/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30" name="TextBox 29"/>
                <p:cNvSpPr txBox="1"/>
                <p:nvPr/>
              </p:nvSpPr>
              <p:spPr>
                <a:xfrm>
                  <a:off x="152400" y="6229032"/>
                  <a:ext cx="1549400" cy="54901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400" b="1" dirty="0">
                      <a:solidFill>
                        <a:srgbClr val="000099"/>
                      </a:solidFill>
                      <a:latin typeface="Arial Black" pitchFamily="34" charset="0"/>
                    </a:rPr>
                    <a:t>Help for </a:t>
                  </a:r>
                </a:p>
                <a:p>
                  <a:pPr algn="ctr"/>
                  <a:r>
                    <a:rPr lang="en-US" sz="1400" b="1" dirty="0">
                      <a:solidFill>
                        <a:srgbClr val="000099"/>
                      </a:solidFill>
                      <a:latin typeface="Arial Black" pitchFamily="34" charset="0"/>
                    </a:rPr>
                    <a:t>Public Health </a:t>
                  </a:r>
                </a:p>
              </p:txBody>
            </p:sp>
            <p:sp>
              <p:nvSpPr>
                <p:cNvPr id="31" name="TextBox 30"/>
                <p:cNvSpPr txBox="1"/>
                <p:nvPr/>
              </p:nvSpPr>
              <p:spPr>
                <a:xfrm>
                  <a:off x="6637137" y="6248400"/>
                  <a:ext cx="1744863" cy="4308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100" b="1" dirty="0">
                      <a:solidFill>
                        <a:srgbClr val="FF0000"/>
                      </a:solidFill>
                      <a:latin typeface="Arial Black" pitchFamily="34" charset="0"/>
                    </a:rPr>
                    <a:t>Free for </a:t>
                  </a:r>
                </a:p>
                <a:p>
                  <a:pPr algn="ctr"/>
                  <a:r>
                    <a:rPr lang="en-US" sz="1100" b="1" dirty="0">
                      <a:solidFill>
                        <a:srgbClr val="FF0000"/>
                      </a:solidFill>
                      <a:latin typeface="Arial Black" pitchFamily="34" charset="0"/>
                    </a:rPr>
                    <a:t>Public Service  </a:t>
                  </a:r>
                </a:p>
              </p:txBody>
            </p:sp>
          </p:grpSp>
          <p:pic>
            <p:nvPicPr>
              <p:cNvPr id="26" name="Picture 12" descr="C:\Users\HP\AppData\Local\Microsoft\Windows\Temporary Internet Files\Content.IE5\0IFFB9HF\800px-Medicine_Drugs.svg[1].png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94338" y="6268140"/>
                <a:ext cx="655050" cy="50777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7" name="Picture 26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514273" y="6096000"/>
                <a:ext cx="1336797" cy="671183"/>
              </a:xfrm>
              <a:prstGeom prst="rect">
                <a:avLst/>
              </a:prstGeom>
            </p:spPr>
          </p:pic>
        </p:grp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48934CB6-3CD6-3778-87E9-259DE7E40675}"/>
              </a:ext>
            </a:extLst>
          </p:cNvPr>
          <p:cNvSpPr txBox="1"/>
          <p:nvPr/>
        </p:nvSpPr>
        <p:spPr>
          <a:xfrm>
            <a:off x="1143000" y="6513584"/>
            <a:ext cx="6375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0000FF"/>
                </a:solidFill>
              </a:rPr>
              <a:t>Proposal for the construction of a new health post for </a:t>
            </a:r>
            <a:r>
              <a:rPr lang="en-US" sz="1200" b="1" dirty="0">
                <a:solidFill>
                  <a:srgbClr val="0000FF"/>
                </a:solidFill>
              </a:rPr>
              <a:t>Jure Village, </a:t>
            </a:r>
            <a:r>
              <a:rPr lang="en-US" sz="1200" b="1" dirty="0" err="1">
                <a:solidFill>
                  <a:srgbClr val="0000FF"/>
                </a:solidFill>
              </a:rPr>
              <a:t>Kavre</a:t>
            </a:r>
            <a:r>
              <a:rPr lang="en-US" sz="1200" b="1" dirty="0">
                <a:solidFill>
                  <a:srgbClr val="0000FF"/>
                </a:solidFill>
              </a:rPr>
              <a:t> </a:t>
            </a:r>
            <a:r>
              <a:rPr lang="en-US" sz="1200" dirty="0">
                <a:solidFill>
                  <a:srgbClr val="0000FF"/>
                </a:solidFill>
              </a:rPr>
              <a:t> 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C851310B-A669-CA35-2B7F-1628FC9A72E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604837"/>
            <a:ext cx="8839200" cy="4957763"/>
          </a:xfrm>
          <a:prstGeom prst="rect">
            <a:avLst/>
          </a:prstGeom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xmlns="" id="{49E02442-C1F5-82C0-82F2-67D9C28E1C73}"/>
              </a:ext>
            </a:extLst>
          </p:cNvPr>
          <p:cNvCxnSpPr/>
          <p:nvPr/>
        </p:nvCxnSpPr>
        <p:spPr>
          <a:xfrm>
            <a:off x="4495800" y="1981200"/>
            <a:ext cx="2514600" cy="2743200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5716688B-A6B8-DAC3-87B7-CFFDC1ADCA92}"/>
              </a:ext>
            </a:extLst>
          </p:cNvPr>
          <p:cNvSpPr txBox="1"/>
          <p:nvPr/>
        </p:nvSpPr>
        <p:spPr>
          <a:xfrm>
            <a:off x="5970692" y="3083718"/>
            <a:ext cx="20794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60 km away from KTM</a:t>
            </a:r>
          </a:p>
          <a:p>
            <a:r>
              <a:rPr lang="en-US" sz="1400" b="1" dirty="0"/>
              <a:t>5-6 </a:t>
            </a:r>
            <a:r>
              <a:rPr lang="en-US" sz="1400" b="1" dirty="0" err="1"/>
              <a:t>hrs</a:t>
            </a:r>
            <a:r>
              <a:rPr lang="en-US" sz="1400" b="1" dirty="0"/>
              <a:t> drive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F128B2A4-BB3A-158D-181C-31D9E8E3DE5E}"/>
              </a:ext>
            </a:extLst>
          </p:cNvPr>
          <p:cNvSpPr txBox="1"/>
          <p:nvPr/>
        </p:nvSpPr>
        <p:spPr>
          <a:xfrm>
            <a:off x="6914073" y="4654778"/>
            <a:ext cx="1600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O </a:t>
            </a:r>
            <a:r>
              <a:rPr lang="en-US" sz="1200" b="1" dirty="0">
                <a:solidFill>
                  <a:srgbClr val="FF0000"/>
                </a:solidFill>
              </a:rPr>
              <a:t>Jure Village</a:t>
            </a:r>
          </a:p>
        </p:txBody>
      </p:sp>
    </p:spTree>
    <p:extLst>
      <p:ext uri="{BB962C8B-B14F-4D97-AF65-F5344CB8AC3E}">
        <p14:creationId xmlns="" xmlns:p14="http://schemas.microsoft.com/office/powerpoint/2010/main" val="141397878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4000" advClick="0" advTm="6000">
        <p:push/>
        <p:sndAc>
          <p:stSnd>
            <p:snd r:embed="rId8" name="chimes.wav"/>
          </p:stSnd>
        </p:sndAc>
      </p:transition>
    </mc:Choice>
    <mc:Fallback>
      <p:transition spd="slow" advClick="0" advTm="6000">
        <p:push/>
        <p:sndAc>
          <p:stSnd>
            <p:snd r:embed="rId3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8158" y="142852"/>
            <a:ext cx="7620000" cy="609600"/>
          </a:xfrm>
        </p:spPr>
        <p:txBody>
          <a:bodyPr/>
          <a:lstStyle/>
          <a:p>
            <a:r>
              <a:rPr lang="en-US" sz="2800" b="1" u="sng" dirty="0" smtClean="0">
                <a:solidFill>
                  <a:srgbClr val="C00000"/>
                </a:solidFill>
              </a:rPr>
              <a:t> </a:t>
            </a:r>
            <a:r>
              <a:rPr lang="en-US" sz="2800" b="1" u="sng" dirty="0">
                <a:solidFill>
                  <a:srgbClr val="C00000"/>
                </a:solidFill>
              </a:rPr>
              <a:t>KHANIKHOLA</a:t>
            </a:r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5181600" y="871746"/>
            <a:ext cx="4495800" cy="5253633"/>
          </a:xfrm>
          <a:prstGeom prst="rect">
            <a:avLst/>
          </a:prstGeom>
          <a:noFill/>
          <a:ln>
            <a:solidFill>
              <a:srgbClr val="000099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2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0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9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9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9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b="1" dirty="0" err="1" smtClean="0">
                <a:solidFill>
                  <a:srgbClr val="0000CC"/>
                </a:solidFill>
                <a:latin typeface="Adobe Garamond Pro Bold" pitchFamily="18" charset="0"/>
              </a:rPr>
              <a:t>Khanikhola</a:t>
            </a:r>
            <a:r>
              <a:rPr lang="en-US" b="1" dirty="0" smtClean="0">
                <a:solidFill>
                  <a:srgbClr val="0000CC"/>
                </a:solidFill>
                <a:latin typeface="Adobe Garamond Pro Bold" pitchFamily="18" charset="0"/>
              </a:rPr>
              <a:t> </a:t>
            </a:r>
            <a:r>
              <a:rPr lang="en-US" b="1" dirty="0" err="1" smtClean="0">
                <a:solidFill>
                  <a:srgbClr val="0000CC"/>
                </a:solidFill>
                <a:latin typeface="Adobe Garamond Pro Bold" pitchFamily="18" charset="0"/>
              </a:rPr>
              <a:t>est</a:t>
            </a:r>
            <a:r>
              <a:rPr lang="en-US" b="1" dirty="0" smtClean="0">
                <a:solidFill>
                  <a:srgbClr val="0000CC"/>
                </a:solidFill>
                <a:latin typeface="Adobe Garamond Pro Bold" pitchFamily="18" charset="0"/>
              </a:rPr>
              <a:t> </a:t>
            </a:r>
            <a:r>
              <a:rPr lang="en-US" b="1" dirty="0" err="1" smtClean="0">
                <a:solidFill>
                  <a:srgbClr val="0000CC"/>
                </a:solidFill>
                <a:latin typeface="Adobe Garamond Pro Bold" pitchFamily="18" charset="0"/>
              </a:rPr>
              <a:t>une</a:t>
            </a:r>
            <a:r>
              <a:rPr lang="en-US" b="1" dirty="0" smtClean="0">
                <a:solidFill>
                  <a:srgbClr val="0000CC"/>
                </a:solidFill>
                <a:latin typeface="Adobe Garamond Pro Bold" pitchFamily="18" charset="0"/>
              </a:rPr>
              <a:t> </a:t>
            </a:r>
            <a:r>
              <a:rPr lang="en-US" b="1" dirty="0" err="1" smtClean="0">
                <a:solidFill>
                  <a:srgbClr val="0000CC"/>
                </a:solidFill>
                <a:latin typeface="Adobe Garamond Pro Bold" pitchFamily="18" charset="0"/>
              </a:rPr>
              <a:t>municipalité</a:t>
            </a:r>
            <a:r>
              <a:rPr lang="en-US" b="1" dirty="0" smtClean="0">
                <a:solidFill>
                  <a:srgbClr val="0000CC"/>
                </a:solidFill>
                <a:latin typeface="Adobe Garamond Pro Bold" pitchFamily="18" charset="0"/>
              </a:rPr>
              <a:t> </a:t>
            </a:r>
            <a:r>
              <a:rPr lang="en-US" b="1" dirty="0" err="1" smtClean="0">
                <a:solidFill>
                  <a:srgbClr val="0000CC"/>
                </a:solidFill>
                <a:latin typeface="Adobe Garamond Pro Bold" pitchFamily="18" charset="0"/>
              </a:rPr>
              <a:t>rurale</a:t>
            </a:r>
            <a:r>
              <a:rPr lang="en-US" b="1" dirty="0" smtClean="0">
                <a:solidFill>
                  <a:srgbClr val="0000CC"/>
                </a:solidFill>
                <a:latin typeface="Adobe Garamond Pro Bold" pitchFamily="18" charset="0"/>
              </a:rPr>
              <a:t> de la </a:t>
            </a:r>
            <a:r>
              <a:rPr lang="en-US" b="1" dirty="0" smtClean="0">
                <a:solidFill>
                  <a:srgbClr val="0000CC"/>
                </a:solidFill>
                <a:latin typeface="Adobe Garamond Pro Bold" pitchFamily="18" charset="0"/>
              </a:rPr>
              <a:t>Province de </a:t>
            </a:r>
            <a:r>
              <a:rPr lang="en-US" b="1" dirty="0" err="1" smtClean="0">
                <a:solidFill>
                  <a:srgbClr val="0000CC"/>
                </a:solidFill>
                <a:latin typeface="Adobe Garamond Pro Bold" pitchFamily="18" charset="0"/>
              </a:rPr>
              <a:t>B</a:t>
            </a:r>
            <a:r>
              <a:rPr lang="en-US" b="1" dirty="0" err="1" smtClean="0">
                <a:solidFill>
                  <a:srgbClr val="0000CC"/>
                </a:solidFill>
                <a:latin typeface="Adobe Garamond Pro Bold" pitchFamily="18" charset="0"/>
              </a:rPr>
              <a:t>agmati</a:t>
            </a:r>
            <a:r>
              <a:rPr lang="en-US" b="1" dirty="0" smtClean="0">
                <a:solidFill>
                  <a:srgbClr val="0000CC"/>
                </a:solidFill>
                <a:latin typeface="Adobe Garamond Pro Bold" pitchFamily="18" charset="0"/>
              </a:rPr>
              <a:t>, </a:t>
            </a:r>
            <a:r>
              <a:rPr lang="en-US" b="1" dirty="0" err="1" smtClean="0">
                <a:solidFill>
                  <a:srgbClr val="0000CC"/>
                </a:solidFill>
                <a:latin typeface="Adobe Garamond Pro Bold" pitchFamily="18" charset="0"/>
              </a:rPr>
              <a:t>dans</a:t>
            </a:r>
            <a:r>
              <a:rPr lang="en-US" b="1" dirty="0" smtClean="0">
                <a:solidFill>
                  <a:srgbClr val="0000CC"/>
                </a:solidFill>
                <a:latin typeface="Adobe Garamond Pro Bold" pitchFamily="18" charset="0"/>
              </a:rPr>
              <a:t> le </a:t>
            </a:r>
            <a:r>
              <a:rPr lang="en-US" b="1" dirty="0" smtClean="0">
                <a:solidFill>
                  <a:srgbClr val="0000CC"/>
                </a:solidFill>
                <a:latin typeface="Adobe Garamond Pro Bold" pitchFamily="18" charset="0"/>
              </a:rPr>
              <a:t>District de </a:t>
            </a:r>
            <a:r>
              <a:rPr lang="en-US" b="1" dirty="0" err="1" smtClean="0">
                <a:solidFill>
                  <a:srgbClr val="0000CC"/>
                </a:solidFill>
                <a:latin typeface="Adobe Garamond Pro Bold" pitchFamily="18" charset="0"/>
              </a:rPr>
              <a:t>Kavrepalanchowk</a:t>
            </a:r>
            <a:r>
              <a:rPr lang="en-US" b="1" dirty="0" smtClean="0">
                <a:solidFill>
                  <a:srgbClr val="0000CC"/>
                </a:solidFill>
                <a:latin typeface="Adobe Garamond Pro Bold" pitchFamily="18" charset="0"/>
              </a:rPr>
              <a:t>, </a:t>
            </a:r>
            <a:r>
              <a:rPr lang="en-US" b="1" dirty="0" err="1" smtClean="0">
                <a:solidFill>
                  <a:srgbClr val="0000CC"/>
                </a:solidFill>
                <a:latin typeface="Adobe Garamond Pro Bold" pitchFamily="18" charset="0"/>
              </a:rPr>
              <a:t>elle</a:t>
            </a:r>
            <a:r>
              <a:rPr lang="en-US" b="1" dirty="0" smtClean="0">
                <a:solidFill>
                  <a:srgbClr val="0000CC"/>
                </a:solidFill>
                <a:latin typeface="Adobe Garamond Pro Bold" pitchFamily="18" charset="0"/>
              </a:rPr>
              <a:t> </a:t>
            </a:r>
            <a:r>
              <a:rPr lang="en-US" b="1" dirty="0" err="1" smtClean="0">
                <a:solidFill>
                  <a:srgbClr val="0000CC"/>
                </a:solidFill>
                <a:latin typeface="Adobe Garamond Pro Bold" pitchFamily="18" charset="0"/>
              </a:rPr>
              <a:t>couvre</a:t>
            </a:r>
            <a:r>
              <a:rPr lang="en-US" b="1" dirty="0" smtClean="0">
                <a:solidFill>
                  <a:srgbClr val="0000CC"/>
                </a:solidFill>
                <a:latin typeface="Adobe Garamond Pro Bold" pitchFamily="18" charset="0"/>
              </a:rPr>
              <a:t> </a:t>
            </a:r>
            <a:r>
              <a:rPr lang="en-US" b="1" dirty="0">
                <a:solidFill>
                  <a:srgbClr val="0000CC"/>
                </a:solidFill>
                <a:latin typeface="Adobe Garamond Pro Bold" pitchFamily="18" charset="0"/>
              </a:rPr>
              <a:t>132 </a:t>
            </a:r>
            <a:r>
              <a:rPr lang="en-US" b="1" dirty="0" smtClean="0">
                <a:solidFill>
                  <a:srgbClr val="0000CC"/>
                </a:solidFill>
                <a:latin typeface="Adobe Garamond Pro Bold" pitchFamily="18" charset="0"/>
              </a:rPr>
              <a:t>km2  a </a:t>
            </a:r>
            <a:r>
              <a:rPr lang="en-US" b="1" dirty="0" err="1" smtClean="0">
                <a:solidFill>
                  <a:srgbClr val="0000CC"/>
                </a:solidFill>
                <a:latin typeface="Adobe Garamond Pro Bold" pitchFamily="18" charset="0"/>
              </a:rPr>
              <a:t>une</a:t>
            </a:r>
            <a:r>
              <a:rPr lang="en-US" b="1" dirty="0" smtClean="0">
                <a:solidFill>
                  <a:srgbClr val="0000CC"/>
                </a:solidFill>
                <a:latin typeface="Adobe Garamond Pro Bold" pitchFamily="18" charset="0"/>
              </a:rPr>
              <a:t> population </a:t>
            </a:r>
            <a:r>
              <a:rPr lang="en-US" b="1" dirty="0">
                <a:solidFill>
                  <a:srgbClr val="0000CC"/>
                </a:solidFill>
                <a:latin typeface="Adobe Garamond Pro Bold" pitchFamily="18" charset="0"/>
              </a:rPr>
              <a:t>of 14,398. </a:t>
            </a:r>
            <a:r>
              <a:rPr lang="en-US" b="1" dirty="0" smtClean="0">
                <a:solidFill>
                  <a:srgbClr val="0000CC"/>
                </a:solidFill>
                <a:latin typeface="Adobe Garamond Pro Bold" pitchFamily="18" charset="0"/>
              </a:rPr>
              <a:t>(</a:t>
            </a:r>
            <a:r>
              <a:rPr lang="en-US" b="1" dirty="0" err="1" smtClean="0">
                <a:solidFill>
                  <a:srgbClr val="0000CC"/>
                </a:solidFill>
                <a:latin typeface="Adobe Garamond Pro Bold" pitchFamily="18" charset="0"/>
              </a:rPr>
              <a:t>recensement</a:t>
            </a:r>
            <a:r>
              <a:rPr lang="en-US" b="1" dirty="0" smtClean="0">
                <a:solidFill>
                  <a:srgbClr val="0000CC"/>
                </a:solidFill>
                <a:latin typeface="Adobe Garamond Pro Bold" pitchFamily="18" charset="0"/>
              </a:rPr>
              <a:t> de 2011)</a:t>
            </a:r>
            <a:endParaRPr lang="en-US" b="1" dirty="0">
              <a:solidFill>
                <a:srgbClr val="0000CC"/>
              </a:solidFill>
              <a:latin typeface="Adobe Garamond Pro Bold" pitchFamily="18" charset="0"/>
            </a:endParaRPr>
          </a:p>
          <a:p>
            <a:pPr algn="just">
              <a:lnSpc>
                <a:spcPct val="150000"/>
              </a:lnSpc>
            </a:pPr>
            <a:endParaRPr lang="en-US" b="1" dirty="0">
              <a:solidFill>
                <a:srgbClr val="0000CC"/>
              </a:solidFill>
              <a:latin typeface="Adobe Garamond Pro Bold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b="1" dirty="0" err="1" smtClean="0">
                <a:solidFill>
                  <a:srgbClr val="0000CC"/>
                </a:solidFill>
                <a:latin typeface="Adobe Garamond Pro Bold" pitchFamily="18" charset="0"/>
              </a:rPr>
              <a:t>Une</a:t>
            </a:r>
            <a:r>
              <a:rPr lang="en-US" b="1" dirty="0" smtClean="0">
                <a:solidFill>
                  <a:srgbClr val="0000CC"/>
                </a:solidFill>
                <a:latin typeface="Adobe Garamond Pro Bold" pitchFamily="18" charset="0"/>
              </a:rPr>
              <a:t> </a:t>
            </a:r>
            <a:r>
              <a:rPr lang="en-US" b="1" dirty="0" err="1" smtClean="0">
                <a:solidFill>
                  <a:srgbClr val="0000CC"/>
                </a:solidFill>
                <a:latin typeface="Adobe Garamond Pro Bold" pitchFamily="18" charset="0"/>
              </a:rPr>
              <a:t>réforme</a:t>
            </a:r>
            <a:r>
              <a:rPr lang="en-US" b="1" dirty="0" smtClean="0">
                <a:solidFill>
                  <a:srgbClr val="0000CC"/>
                </a:solidFill>
                <a:latin typeface="Adobe Garamond Pro Bold" pitchFamily="18" charset="0"/>
              </a:rPr>
              <a:t>  du </a:t>
            </a:r>
            <a:r>
              <a:rPr lang="en-US" b="1" dirty="0" smtClean="0">
                <a:solidFill>
                  <a:srgbClr val="0000CC"/>
                </a:solidFill>
                <a:latin typeface="Adobe Garamond Pro Bold" pitchFamily="18" charset="0"/>
              </a:rPr>
              <a:t> </a:t>
            </a:r>
            <a:r>
              <a:rPr lang="en-US" b="1" dirty="0" err="1" smtClean="0">
                <a:solidFill>
                  <a:srgbClr val="0000CC"/>
                </a:solidFill>
                <a:latin typeface="Adobe Garamond Pro Bold" pitchFamily="18" charset="0"/>
              </a:rPr>
              <a:t>gouvernement</a:t>
            </a:r>
            <a:r>
              <a:rPr lang="en-US" b="1" dirty="0" smtClean="0">
                <a:solidFill>
                  <a:srgbClr val="0000CC"/>
                </a:solidFill>
                <a:latin typeface="Adobe Garamond Pro Bold" pitchFamily="18" charset="0"/>
              </a:rPr>
              <a:t> </a:t>
            </a:r>
            <a:r>
              <a:rPr lang="en-US" b="1" dirty="0" err="1" smtClean="0">
                <a:solidFill>
                  <a:srgbClr val="0000CC"/>
                </a:solidFill>
                <a:latin typeface="Adobe Garamond Pro Bold" pitchFamily="18" charset="0"/>
              </a:rPr>
              <a:t>Nepalais</a:t>
            </a:r>
            <a:r>
              <a:rPr lang="en-US" b="1" dirty="0" smtClean="0">
                <a:solidFill>
                  <a:srgbClr val="0000CC"/>
                </a:solidFill>
                <a:latin typeface="Adobe Garamond Pro Bold" pitchFamily="18" charset="0"/>
              </a:rPr>
              <a:t> de 2017 a  </a:t>
            </a:r>
            <a:r>
              <a:rPr lang="en-US" b="1" dirty="0" err="1" smtClean="0">
                <a:solidFill>
                  <a:srgbClr val="0000CC"/>
                </a:solidFill>
                <a:latin typeface="Adobe Garamond Pro Bold" pitchFamily="18" charset="0"/>
              </a:rPr>
              <a:t>réformé</a:t>
            </a:r>
            <a:r>
              <a:rPr lang="en-US" b="1" dirty="0" smtClean="0">
                <a:solidFill>
                  <a:srgbClr val="0000CC"/>
                </a:solidFill>
                <a:latin typeface="Adobe Garamond Pro Bold" pitchFamily="18" charset="0"/>
              </a:rPr>
              <a:t> </a:t>
            </a:r>
            <a:r>
              <a:rPr lang="en-US" b="1" dirty="0" smtClean="0">
                <a:solidFill>
                  <a:srgbClr val="0000CC"/>
                </a:solidFill>
                <a:latin typeface="Adobe Garamond Pro Bold" pitchFamily="18" charset="0"/>
              </a:rPr>
              <a:t>les structures </a:t>
            </a:r>
            <a:r>
              <a:rPr lang="en-US" b="1" dirty="0" smtClean="0">
                <a:solidFill>
                  <a:srgbClr val="0000CC"/>
                </a:solidFill>
                <a:latin typeface="Adobe Garamond Pro Bold" pitchFamily="18" charset="0"/>
              </a:rPr>
              <a:t>locales.</a:t>
            </a:r>
            <a:r>
              <a:rPr lang="en-US" b="1" dirty="0" smtClean="0">
                <a:solidFill>
                  <a:srgbClr val="0000CC"/>
                </a:solidFill>
                <a:latin typeface="Adobe Garamond Pro Bold" pitchFamily="18" charset="0"/>
              </a:rPr>
              <a:t> </a:t>
            </a:r>
            <a:r>
              <a:rPr lang="en-US" b="1" dirty="0" err="1">
                <a:solidFill>
                  <a:srgbClr val="0000CC"/>
                </a:solidFill>
                <a:latin typeface="Adobe Garamond Pro Bold" pitchFamily="18" charset="0"/>
              </a:rPr>
              <a:t>Phalametar</a:t>
            </a:r>
            <a:r>
              <a:rPr lang="en-US" b="1" dirty="0">
                <a:solidFill>
                  <a:srgbClr val="0000CC"/>
                </a:solidFill>
                <a:latin typeface="Adobe Garamond Pro Bold" pitchFamily="18" charset="0"/>
              </a:rPr>
              <a:t>, </a:t>
            </a:r>
            <a:r>
              <a:rPr lang="en-US" b="1" dirty="0" err="1">
                <a:solidFill>
                  <a:srgbClr val="0000CC"/>
                </a:solidFill>
                <a:latin typeface="Adobe Garamond Pro Bold" pitchFamily="18" charset="0"/>
              </a:rPr>
              <a:t>Dandagaun</a:t>
            </a:r>
            <a:r>
              <a:rPr lang="en-US" b="1" dirty="0">
                <a:solidFill>
                  <a:srgbClr val="0000CC"/>
                </a:solidFill>
                <a:latin typeface="Adobe Garamond Pro Bold" pitchFamily="18" charset="0"/>
              </a:rPr>
              <a:t>, </a:t>
            </a:r>
            <a:r>
              <a:rPr lang="en-US" b="1" dirty="0" err="1">
                <a:solidFill>
                  <a:srgbClr val="0000CC"/>
                </a:solidFill>
                <a:latin typeface="Adobe Garamond Pro Bold" pitchFamily="18" charset="0"/>
              </a:rPr>
              <a:t>Salmechakala</a:t>
            </a:r>
            <a:r>
              <a:rPr lang="en-US" b="1" dirty="0">
                <a:solidFill>
                  <a:srgbClr val="0000CC"/>
                </a:solidFill>
                <a:latin typeface="Adobe Garamond Pro Bold" pitchFamily="18" charset="0"/>
              </a:rPr>
              <a:t>, </a:t>
            </a:r>
            <a:r>
              <a:rPr lang="en-US" b="1" dirty="0" err="1">
                <a:solidFill>
                  <a:srgbClr val="0000CC"/>
                </a:solidFill>
                <a:latin typeface="Adobe Garamond Pro Bold" pitchFamily="18" charset="0"/>
              </a:rPr>
              <a:t>Saldhara</a:t>
            </a:r>
            <a:r>
              <a:rPr lang="en-US" b="1" dirty="0">
                <a:solidFill>
                  <a:srgbClr val="0000CC"/>
                </a:solidFill>
                <a:latin typeface="Adobe Garamond Pro Bold" pitchFamily="18" charset="0"/>
              </a:rPr>
              <a:t>, and </a:t>
            </a:r>
            <a:r>
              <a:rPr lang="en-US" b="1" dirty="0" err="1">
                <a:solidFill>
                  <a:srgbClr val="0000CC"/>
                </a:solidFill>
                <a:latin typeface="Adobe Garamond Pro Bold" pitchFamily="18" charset="0"/>
              </a:rPr>
              <a:t>Milche</a:t>
            </a:r>
            <a:r>
              <a:rPr lang="en-US" b="1" dirty="0">
                <a:solidFill>
                  <a:srgbClr val="0000CC"/>
                </a:solidFill>
                <a:latin typeface="Adobe Garamond Pro Bold" pitchFamily="18" charset="0"/>
              </a:rPr>
              <a:t> VDCs </a:t>
            </a:r>
            <a:r>
              <a:rPr lang="en-US" b="1" dirty="0" err="1" smtClean="0">
                <a:solidFill>
                  <a:srgbClr val="0000CC"/>
                </a:solidFill>
                <a:latin typeface="Adobe Garamond Pro Bold" pitchFamily="18" charset="0"/>
              </a:rPr>
              <a:t>ont</a:t>
            </a:r>
            <a:r>
              <a:rPr lang="en-US" b="1" dirty="0" smtClean="0">
                <a:solidFill>
                  <a:srgbClr val="0000CC"/>
                </a:solidFill>
                <a:latin typeface="Adobe Garamond Pro Bold" pitchFamily="18" charset="0"/>
              </a:rPr>
              <a:t> </a:t>
            </a:r>
            <a:r>
              <a:rPr lang="en-US" b="1" dirty="0" err="1" smtClean="0">
                <a:solidFill>
                  <a:srgbClr val="0000CC"/>
                </a:solidFill>
                <a:latin typeface="Adobe Garamond Pro Bold" pitchFamily="18" charset="0"/>
              </a:rPr>
              <a:t>été</a:t>
            </a:r>
            <a:r>
              <a:rPr lang="en-US" b="1" dirty="0" smtClean="0">
                <a:solidFill>
                  <a:srgbClr val="0000CC"/>
                </a:solidFill>
                <a:latin typeface="Adobe Garamond Pro Bold" pitchFamily="18" charset="0"/>
              </a:rPr>
              <a:t> </a:t>
            </a:r>
            <a:r>
              <a:rPr lang="en-US" b="1" dirty="0" err="1" smtClean="0">
                <a:solidFill>
                  <a:srgbClr val="0000CC"/>
                </a:solidFill>
                <a:latin typeface="Adobe Garamond Pro Bold" pitchFamily="18" charset="0"/>
              </a:rPr>
              <a:t>fusionnées</a:t>
            </a:r>
            <a:r>
              <a:rPr lang="en-US" b="1" dirty="0" smtClean="0">
                <a:solidFill>
                  <a:srgbClr val="0000CC"/>
                </a:solidFill>
                <a:latin typeface="Adobe Garamond Pro Bold" pitchFamily="18" charset="0"/>
              </a:rPr>
              <a:t> pour former la </a:t>
            </a:r>
            <a:r>
              <a:rPr lang="en-US" b="1" dirty="0" err="1" smtClean="0">
                <a:solidFill>
                  <a:srgbClr val="0000CC"/>
                </a:solidFill>
                <a:latin typeface="Adobe Garamond Pro Bold" pitchFamily="18" charset="0"/>
              </a:rPr>
              <a:t>communauté</a:t>
            </a:r>
            <a:r>
              <a:rPr lang="en-US" b="1" dirty="0" smtClean="0">
                <a:solidFill>
                  <a:srgbClr val="0000CC"/>
                </a:solidFill>
                <a:latin typeface="Adobe Garamond Pro Bold" pitchFamily="18" charset="0"/>
              </a:rPr>
              <a:t> </a:t>
            </a:r>
            <a:r>
              <a:rPr lang="en-US" b="1" dirty="0" err="1" smtClean="0">
                <a:solidFill>
                  <a:srgbClr val="0000CC"/>
                </a:solidFill>
                <a:latin typeface="Adobe Garamond Pro Bold" pitchFamily="18" charset="0"/>
              </a:rPr>
              <a:t>r</a:t>
            </a:r>
            <a:r>
              <a:rPr lang="en-US" b="1" dirty="0" err="1" smtClean="0">
                <a:solidFill>
                  <a:srgbClr val="0000CC"/>
                </a:solidFill>
                <a:latin typeface="Adobe Garamond Pro Bold" pitchFamily="18" charset="0"/>
              </a:rPr>
              <a:t>urale</a:t>
            </a:r>
            <a:r>
              <a:rPr lang="en-US" b="1" dirty="0" smtClean="0">
                <a:solidFill>
                  <a:srgbClr val="0000CC"/>
                </a:solidFill>
                <a:latin typeface="Adobe Garamond Pro Bold" pitchFamily="18" charset="0"/>
              </a:rPr>
              <a:t> de </a:t>
            </a:r>
            <a:r>
              <a:rPr lang="en-US" b="1" dirty="0" err="1" smtClean="0">
                <a:solidFill>
                  <a:srgbClr val="0000CC"/>
                </a:solidFill>
                <a:latin typeface="Adobe Garamond Pro Bold" pitchFamily="18" charset="0"/>
              </a:rPr>
              <a:t>Khanikhola</a:t>
            </a:r>
            <a:r>
              <a:rPr lang="en-US" b="1" dirty="0" smtClean="0">
                <a:solidFill>
                  <a:srgbClr val="0000CC"/>
                </a:solidFill>
                <a:latin typeface="Adobe Garamond Pro Bold" pitchFamily="18" charset="0"/>
              </a:rPr>
              <a:t>. </a:t>
            </a:r>
            <a:r>
              <a:rPr lang="en-US" b="1" dirty="0" err="1" smtClean="0">
                <a:solidFill>
                  <a:srgbClr val="0000CC"/>
                </a:solidFill>
                <a:latin typeface="Adobe Garamond Pro Bold" pitchFamily="18" charset="0"/>
              </a:rPr>
              <a:t>Khanikhola</a:t>
            </a:r>
            <a:r>
              <a:rPr lang="en-US" b="1" dirty="0" smtClean="0">
                <a:solidFill>
                  <a:srgbClr val="0000CC"/>
                </a:solidFill>
                <a:latin typeface="Adobe Garamond Pro Bold" pitchFamily="18" charset="0"/>
              </a:rPr>
              <a:t> </a:t>
            </a:r>
            <a:r>
              <a:rPr lang="en-US" b="1" dirty="0" err="1" smtClean="0">
                <a:solidFill>
                  <a:srgbClr val="0000CC"/>
                </a:solidFill>
                <a:latin typeface="Adobe Garamond Pro Bold" pitchFamily="18" charset="0"/>
              </a:rPr>
              <a:t>est</a:t>
            </a:r>
            <a:r>
              <a:rPr lang="en-US" b="1" dirty="0" smtClean="0">
                <a:solidFill>
                  <a:srgbClr val="0000CC"/>
                </a:solidFill>
                <a:latin typeface="Adobe Garamond Pro Bold" pitchFamily="18" charset="0"/>
              </a:rPr>
              <a:t> </a:t>
            </a:r>
            <a:r>
              <a:rPr lang="en-US" b="1" dirty="0" err="1" smtClean="0">
                <a:solidFill>
                  <a:srgbClr val="0000CC"/>
                </a:solidFill>
                <a:latin typeface="Adobe Garamond Pro Bold" pitchFamily="18" charset="0"/>
              </a:rPr>
              <a:t>divisée</a:t>
            </a:r>
            <a:r>
              <a:rPr lang="en-US" b="1" dirty="0" smtClean="0">
                <a:solidFill>
                  <a:srgbClr val="0000CC"/>
                </a:solidFill>
                <a:latin typeface="Adobe Garamond Pro Bold" pitchFamily="18" charset="0"/>
              </a:rPr>
              <a:t> en 7 cantons, </a:t>
            </a:r>
            <a:r>
              <a:rPr lang="en-US" b="1" dirty="0" err="1" smtClean="0">
                <a:solidFill>
                  <a:srgbClr val="0000CC"/>
                </a:solidFill>
                <a:latin typeface="Adobe Garamond Pro Bold" pitchFamily="18" charset="0"/>
              </a:rPr>
              <a:t>Salmechakala</a:t>
            </a:r>
            <a:r>
              <a:rPr lang="en-US" b="1" dirty="0" smtClean="0">
                <a:solidFill>
                  <a:srgbClr val="0000CC"/>
                </a:solidFill>
                <a:latin typeface="Adobe Garamond Pro Bold" pitchFamily="18" charset="0"/>
              </a:rPr>
              <a:t> en </a:t>
            </a:r>
            <a:r>
              <a:rPr lang="en-US" b="1" dirty="0" err="1" smtClean="0">
                <a:solidFill>
                  <a:srgbClr val="0000CC"/>
                </a:solidFill>
                <a:latin typeface="Adobe Garamond Pro Bold" pitchFamily="18" charset="0"/>
              </a:rPr>
              <a:t>est</a:t>
            </a:r>
            <a:r>
              <a:rPr lang="en-US" b="1" dirty="0" smtClean="0">
                <a:solidFill>
                  <a:srgbClr val="0000CC"/>
                </a:solidFill>
                <a:latin typeface="Adobe Garamond Pro Bold" pitchFamily="18" charset="0"/>
              </a:rPr>
              <a:t> le chef lieu de canton .</a:t>
            </a:r>
            <a:endParaRPr lang="en-US" sz="1400" dirty="0">
              <a:solidFill>
                <a:srgbClr val="0000CC"/>
              </a:solidFill>
              <a:latin typeface="Adobe Garamond Pro Bold" pitchFamily="18" charset="0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-25398" y="5709138"/>
            <a:ext cx="9931398" cy="1219200"/>
            <a:chOff x="-25398" y="5709138"/>
            <a:chExt cx="9931398" cy="1219200"/>
          </a:xfrm>
        </p:grpSpPr>
        <p:grpSp>
          <p:nvGrpSpPr>
            <p:cNvPr id="25" name="Group 24"/>
            <p:cNvGrpSpPr/>
            <p:nvPr/>
          </p:nvGrpSpPr>
          <p:grpSpPr>
            <a:xfrm>
              <a:off x="-25398" y="6166338"/>
              <a:ext cx="9931398" cy="762000"/>
              <a:chOff x="-25398" y="6096000"/>
              <a:chExt cx="9931398" cy="762000"/>
            </a:xfrm>
          </p:grpSpPr>
          <p:grpSp>
            <p:nvGrpSpPr>
              <p:cNvPr id="26" name="Group 25"/>
              <p:cNvGrpSpPr/>
              <p:nvPr/>
            </p:nvGrpSpPr>
            <p:grpSpPr>
              <a:xfrm>
                <a:off x="-25398" y="6180687"/>
                <a:ext cx="9931398" cy="677313"/>
                <a:chOff x="-25398" y="6180687"/>
                <a:chExt cx="9931398" cy="677313"/>
              </a:xfrm>
            </p:grpSpPr>
            <p:sp>
              <p:nvSpPr>
                <p:cNvPr id="29" name="TextBox 28"/>
                <p:cNvSpPr txBox="1"/>
                <p:nvPr/>
              </p:nvSpPr>
              <p:spPr>
                <a:xfrm>
                  <a:off x="-25398" y="6180687"/>
                  <a:ext cx="9931398" cy="677313"/>
                </a:xfrm>
                <a:prstGeom prst="rect">
                  <a:avLst/>
                </a:prstGeom>
                <a:solidFill>
                  <a:srgbClr val="FFCC00"/>
                </a:solidFill>
              </p:spPr>
              <p:txBody>
                <a:bodyPr wrap="square" rtlCol="0">
                  <a:spAutoFit/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31" name="TextBox 30"/>
                <p:cNvSpPr txBox="1"/>
                <p:nvPr/>
              </p:nvSpPr>
              <p:spPr>
                <a:xfrm>
                  <a:off x="152400" y="6229032"/>
                  <a:ext cx="1549400" cy="54901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400" b="1" dirty="0">
                      <a:solidFill>
                        <a:srgbClr val="000099"/>
                      </a:solidFill>
                      <a:latin typeface="Arial Black" pitchFamily="34" charset="0"/>
                    </a:rPr>
                    <a:t>Help for </a:t>
                  </a:r>
                </a:p>
                <a:p>
                  <a:pPr algn="ctr"/>
                  <a:r>
                    <a:rPr lang="en-US" sz="1400" b="1" dirty="0">
                      <a:solidFill>
                        <a:srgbClr val="000099"/>
                      </a:solidFill>
                      <a:latin typeface="Arial Black" pitchFamily="34" charset="0"/>
                    </a:rPr>
                    <a:t>Public Health </a:t>
                  </a:r>
                </a:p>
              </p:txBody>
            </p:sp>
            <p:sp>
              <p:nvSpPr>
                <p:cNvPr id="32" name="TextBox 31"/>
                <p:cNvSpPr txBox="1"/>
                <p:nvPr/>
              </p:nvSpPr>
              <p:spPr>
                <a:xfrm>
                  <a:off x="6637137" y="6248400"/>
                  <a:ext cx="1744863" cy="4308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100" b="1" dirty="0">
                      <a:solidFill>
                        <a:srgbClr val="FF0000"/>
                      </a:solidFill>
                      <a:latin typeface="Arial Black" pitchFamily="34" charset="0"/>
                    </a:rPr>
                    <a:t>Free for </a:t>
                  </a:r>
                </a:p>
                <a:p>
                  <a:pPr algn="ctr"/>
                  <a:r>
                    <a:rPr lang="en-US" sz="1100" b="1" dirty="0">
                      <a:solidFill>
                        <a:srgbClr val="FF0000"/>
                      </a:solidFill>
                      <a:latin typeface="Arial Black" pitchFamily="34" charset="0"/>
                    </a:rPr>
                    <a:t>Public Service  </a:t>
                  </a:r>
                </a:p>
              </p:txBody>
            </p:sp>
          </p:grpSp>
          <p:pic>
            <p:nvPicPr>
              <p:cNvPr id="27" name="Picture 12" descr="C:\Users\HP\AppData\Local\Microsoft\Windows\Temporary Internet Files\Content.IE5\0IFFB9HF\800px-Medicine_Drugs.svg[1].png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94338" y="6268140"/>
                <a:ext cx="655050" cy="50777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8" name="Picture 27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514273" y="6096000"/>
                <a:ext cx="1336797" cy="671183"/>
              </a:xfrm>
              <a:prstGeom prst="rect">
                <a:avLst/>
              </a:prstGeom>
            </p:spPr>
          </p:pic>
        </p:grpSp>
        <p:pic>
          <p:nvPicPr>
            <p:cNvPr id="24" name="Picture 3" descr="C:\Users\HP\AppData\Local\Microsoft\Windows\Temporary Internet Files\Content.IE5\KQYKJO5Q\doctor-1295583_960_720[1]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3922" y="5709138"/>
              <a:ext cx="685800" cy="579549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17B031BF-309E-2F64-A52B-E14008DBE403}"/>
              </a:ext>
            </a:extLst>
          </p:cNvPr>
          <p:cNvSpPr txBox="1"/>
          <p:nvPr/>
        </p:nvSpPr>
        <p:spPr>
          <a:xfrm>
            <a:off x="1143000" y="6513584"/>
            <a:ext cx="6375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0000FF"/>
                </a:solidFill>
              </a:rPr>
              <a:t>Proposal for the construction of a new health post for </a:t>
            </a:r>
            <a:r>
              <a:rPr lang="en-US" sz="1200" b="1" dirty="0">
                <a:solidFill>
                  <a:srgbClr val="0000FF"/>
                </a:solidFill>
              </a:rPr>
              <a:t>Jure Village, </a:t>
            </a:r>
            <a:r>
              <a:rPr lang="en-US" sz="1200" b="1" dirty="0" err="1">
                <a:solidFill>
                  <a:srgbClr val="0000FF"/>
                </a:solidFill>
              </a:rPr>
              <a:t>Kavre</a:t>
            </a:r>
            <a:r>
              <a:rPr lang="en-US" sz="1200" b="1" dirty="0">
                <a:solidFill>
                  <a:srgbClr val="0000FF"/>
                </a:solidFill>
              </a:rPr>
              <a:t> </a:t>
            </a:r>
            <a:r>
              <a:rPr lang="en-US" sz="1200" dirty="0">
                <a:solidFill>
                  <a:srgbClr val="0000FF"/>
                </a:solidFill>
              </a:rPr>
              <a:t>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4E3534DE-10E2-240F-D84A-E194DEEAD01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7050" y="2714620"/>
            <a:ext cx="1928826" cy="2114551"/>
          </a:xfrm>
          <a:prstGeom prst="rect">
            <a:avLst/>
          </a:prstGeom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xmlns="" id="{9769F3DF-A683-ACB7-A9D0-DA84750C7AEE}"/>
              </a:ext>
            </a:extLst>
          </p:cNvPr>
          <p:cNvCxnSpPr>
            <a:cxnSpLocks/>
          </p:cNvCxnSpPr>
          <p:nvPr/>
        </p:nvCxnSpPr>
        <p:spPr>
          <a:xfrm rot="5400000">
            <a:off x="3809992" y="2214554"/>
            <a:ext cx="2500330" cy="500066"/>
          </a:xfrm>
          <a:prstGeom prst="straightConnector1">
            <a:avLst/>
          </a:prstGeom>
          <a:ln>
            <a:solidFill>
              <a:srgbClr val="009900"/>
            </a:solidFill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21" name="Content Placeholder 2"/>
          <p:cNvSpPr txBox="1">
            <a:spLocks/>
          </p:cNvSpPr>
          <p:nvPr/>
        </p:nvSpPr>
        <p:spPr>
          <a:xfrm>
            <a:off x="0" y="571480"/>
            <a:ext cx="5024438" cy="5072098"/>
          </a:xfrm>
          <a:prstGeom prst="rect">
            <a:avLst/>
          </a:prstGeom>
          <a:noFill/>
          <a:ln>
            <a:solidFill>
              <a:srgbClr val="000099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2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0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9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9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9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algn="just"/>
            <a:r>
              <a:rPr lang="en-US" sz="1800" b="1" dirty="0" smtClean="0">
                <a:solidFill>
                  <a:srgbClr val="0000CC"/>
                </a:solidFill>
                <a:latin typeface="Adobe Garamond Pro Bold" pitchFamily="18" charset="0"/>
              </a:rPr>
              <a:t>En 2011, les 14,398</a:t>
            </a:r>
            <a:r>
              <a:rPr lang="en-US" sz="1800" b="1" dirty="0" smtClean="0">
                <a:solidFill>
                  <a:srgbClr val="0000CC"/>
                </a:solidFill>
                <a:latin typeface="Adobe Garamond Pro Bold" pitchFamily="18" charset="0"/>
              </a:rPr>
              <a:t> </a:t>
            </a:r>
            <a:r>
              <a:rPr lang="en-US" sz="1800" b="1" dirty="0" smtClean="0">
                <a:solidFill>
                  <a:srgbClr val="0000CC"/>
                </a:solidFill>
                <a:latin typeface="Adobe Garamond Pro Bold" pitchFamily="18" charset="0"/>
              </a:rPr>
              <a:t>habitants  de </a:t>
            </a:r>
            <a:r>
              <a:rPr lang="en-US" sz="1800" b="1" dirty="0" err="1" smtClean="0">
                <a:solidFill>
                  <a:srgbClr val="0000CC"/>
                </a:solidFill>
                <a:latin typeface="Adobe Garamond Pro Bold" pitchFamily="18" charset="0"/>
              </a:rPr>
              <a:t>Khanikhola</a:t>
            </a:r>
            <a:r>
              <a:rPr lang="en-US" sz="1800" b="1" dirty="0" smtClean="0">
                <a:solidFill>
                  <a:srgbClr val="0000CC"/>
                </a:solidFill>
                <a:latin typeface="Adobe Garamond Pro Bold" pitchFamily="18" charset="0"/>
              </a:rPr>
              <a:t> </a:t>
            </a:r>
            <a:r>
              <a:rPr lang="en-US" sz="1800" b="1" dirty="0" err="1" smtClean="0">
                <a:solidFill>
                  <a:srgbClr val="0000CC"/>
                </a:solidFill>
                <a:latin typeface="Adobe Garamond Pro Bold" pitchFamily="18" charset="0"/>
              </a:rPr>
              <a:t>appartenaient</a:t>
            </a:r>
            <a:r>
              <a:rPr lang="en-US" sz="1800" b="1" dirty="0" smtClean="0">
                <a:solidFill>
                  <a:srgbClr val="0000CC"/>
                </a:solidFill>
                <a:latin typeface="Adobe Garamond Pro Bold" pitchFamily="18" charset="0"/>
              </a:rPr>
              <a:t> aux </a:t>
            </a:r>
            <a:r>
              <a:rPr lang="en-US" sz="1800" b="1" dirty="0" err="1" smtClean="0">
                <a:solidFill>
                  <a:srgbClr val="0000CC"/>
                </a:solidFill>
                <a:latin typeface="Adobe Garamond Pro Bold" pitchFamily="18" charset="0"/>
              </a:rPr>
              <a:t>ethnies</a:t>
            </a:r>
            <a:r>
              <a:rPr lang="en-US" sz="1800" b="1" dirty="0" smtClean="0">
                <a:solidFill>
                  <a:srgbClr val="0000CC"/>
                </a:solidFill>
                <a:latin typeface="Adobe Garamond Pro Bold" pitchFamily="18" charset="0"/>
              </a:rPr>
              <a:t>/castes  </a:t>
            </a:r>
            <a:r>
              <a:rPr lang="en-US" sz="1800" b="1" dirty="0" err="1" smtClean="0">
                <a:solidFill>
                  <a:srgbClr val="0000CC"/>
                </a:solidFill>
                <a:latin typeface="Adobe Garamond Pro Bold" pitchFamily="18" charset="0"/>
              </a:rPr>
              <a:t>suivantes</a:t>
            </a:r>
            <a:r>
              <a:rPr lang="en-US" sz="1800" b="1" dirty="0" smtClean="0">
                <a:solidFill>
                  <a:srgbClr val="0000CC"/>
                </a:solidFill>
                <a:latin typeface="Adobe Garamond Pro Bold" pitchFamily="18" charset="0"/>
              </a:rPr>
              <a:t> :</a:t>
            </a:r>
            <a:endParaRPr lang="en-US" sz="1800" b="1" dirty="0">
              <a:solidFill>
                <a:srgbClr val="0000CC"/>
              </a:solidFill>
              <a:latin typeface="Adobe Garamond Pro Bold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b="1" dirty="0" smtClean="0">
                <a:solidFill>
                  <a:srgbClr val="0000CC"/>
                </a:solidFill>
                <a:latin typeface="Adobe Garamond Pro Bold" pitchFamily="18" charset="0"/>
              </a:rPr>
              <a:t>80.2% </a:t>
            </a:r>
            <a:r>
              <a:rPr lang="en-US" b="1" dirty="0" err="1" smtClean="0">
                <a:solidFill>
                  <a:srgbClr val="0000CC"/>
                </a:solidFill>
                <a:latin typeface="Adobe Garamond Pro Bold" pitchFamily="18" charset="0"/>
              </a:rPr>
              <a:t>Tamang</a:t>
            </a:r>
            <a:endParaRPr lang="en-US" b="1" dirty="0" smtClean="0">
              <a:solidFill>
                <a:srgbClr val="0000CC"/>
              </a:solidFill>
              <a:latin typeface="Adobe Garamond Pro Bold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b="1" dirty="0" smtClean="0">
                <a:solidFill>
                  <a:srgbClr val="0000CC"/>
                </a:solidFill>
                <a:latin typeface="Adobe Garamond Pro Bold" pitchFamily="18" charset="0"/>
              </a:rPr>
              <a:t>7.6</a:t>
            </a:r>
            <a:r>
              <a:rPr lang="en-US" b="1" dirty="0" smtClean="0">
                <a:solidFill>
                  <a:srgbClr val="0000CC"/>
                </a:solidFill>
                <a:latin typeface="Adobe Garamond Pro Bold" pitchFamily="18" charset="0"/>
              </a:rPr>
              <a:t>% </a:t>
            </a:r>
            <a:r>
              <a:rPr lang="en-US" b="1" dirty="0" err="1" smtClean="0">
                <a:solidFill>
                  <a:srgbClr val="0000CC"/>
                </a:solidFill>
                <a:latin typeface="Adobe Garamond Pro Bold" pitchFamily="18" charset="0"/>
              </a:rPr>
              <a:t>Magar</a:t>
            </a:r>
            <a:r>
              <a:rPr lang="en-US" b="1" dirty="0" smtClean="0">
                <a:solidFill>
                  <a:srgbClr val="0000CC"/>
                </a:solidFill>
                <a:latin typeface="Adobe Garamond Pro Bold" pitchFamily="18" charset="0"/>
              </a:rPr>
              <a:t> </a:t>
            </a:r>
            <a:r>
              <a:rPr lang="en-US" b="1" dirty="0" smtClean="0">
                <a:solidFill>
                  <a:srgbClr val="0000CC"/>
                </a:solidFill>
                <a:latin typeface="Adobe Garamond Pro Bold" pitchFamily="18" charset="0"/>
              </a:rPr>
              <a:t>4.7% </a:t>
            </a:r>
            <a:r>
              <a:rPr lang="en-US" b="1" dirty="0" err="1" smtClean="0">
                <a:solidFill>
                  <a:srgbClr val="0000CC"/>
                </a:solidFill>
                <a:latin typeface="Adobe Garamond Pro Bold" pitchFamily="18" charset="0"/>
              </a:rPr>
              <a:t>Chhetri</a:t>
            </a:r>
            <a:r>
              <a:rPr lang="en-US" b="1" dirty="0" smtClean="0">
                <a:solidFill>
                  <a:srgbClr val="0000CC"/>
                </a:solidFill>
                <a:latin typeface="Adobe Garamond Pro Bold" pitchFamily="18" charset="0"/>
              </a:rPr>
              <a:t>, </a:t>
            </a:r>
            <a:r>
              <a:rPr lang="en-US" b="1" dirty="0" smtClean="0">
                <a:solidFill>
                  <a:srgbClr val="0000CC"/>
                </a:solidFill>
                <a:latin typeface="Adobe Garamond Pro Bold" pitchFamily="18" charset="0"/>
              </a:rPr>
              <a:t>2.9</a:t>
            </a:r>
            <a:r>
              <a:rPr lang="en-US" b="1" dirty="0" smtClean="0">
                <a:solidFill>
                  <a:srgbClr val="0000CC"/>
                </a:solidFill>
                <a:latin typeface="Adobe Garamond Pro Bold" pitchFamily="18" charset="0"/>
              </a:rPr>
              <a:t>% Hill Brahmin</a:t>
            </a:r>
            <a:r>
              <a:rPr lang="en-US" b="1" dirty="0" smtClean="0">
                <a:solidFill>
                  <a:srgbClr val="0000CC"/>
                </a:solidFill>
                <a:latin typeface="Adobe Garamond Pro Bold" pitchFamily="18" charset="0"/>
              </a:rPr>
              <a:t>,</a:t>
            </a:r>
          </a:p>
          <a:p>
            <a:pPr algn="just">
              <a:lnSpc>
                <a:spcPct val="150000"/>
              </a:lnSpc>
            </a:pPr>
            <a:r>
              <a:rPr lang="en-US" b="1" dirty="0" smtClean="0">
                <a:solidFill>
                  <a:srgbClr val="0000CC"/>
                </a:solidFill>
                <a:latin typeface="Adobe Garamond Pro Bold" pitchFamily="18" charset="0"/>
              </a:rPr>
              <a:t> 1.3% </a:t>
            </a:r>
            <a:r>
              <a:rPr lang="en-US" b="1" dirty="0" err="1" smtClean="0">
                <a:solidFill>
                  <a:srgbClr val="0000CC"/>
                </a:solidFill>
                <a:latin typeface="Adobe Garamond Pro Bold" pitchFamily="18" charset="0"/>
              </a:rPr>
              <a:t>Kami</a:t>
            </a:r>
            <a:r>
              <a:rPr lang="en-US" b="1" dirty="0" smtClean="0">
                <a:solidFill>
                  <a:srgbClr val="0000CC"/>
                </a:solidFill>
                <a:latin typeface="Adobe Garamond Pro Bold" pitchFamily="18" charset="0"/>
              </a:rPr>
              <a:t>, </a:t>
            </a:r>
            <a:r>
              <a:rPr lang="en-US" b="1" dirty="0" smtClean="0">
                <a:solidFill>
                  <a:srgbClr val="0000CC"/>
                </a:solidFill>
                <a:latin typeface="Adobe Garamond Pro Bold" pitchFamily="18" charset="0"/>
              </a:rPr>
              <a:t>1.0% </a:t>
            </a:r>
            <a:r>
              <a:rPr lang="en-US" b="1" dirty="0" err="1" smtClean="0">
                <a:solidFill>
                  <a:srgbClr val="0000CC"/>
                </a:solidFill>
                <a:latin typeface="Adobe Garamond Pro Bold" pitchFamily="18" charset="0"/>
              </a:rPr>
              <a:t>Majhi</a:t>
            </a:r>
            <a:r>
              <a:rPr lang="en-US" b="1" dirty="0" smtClean="0">
                <a:solidFill>
                  <a:srgbClr val="0000CC"/>
                </a:solidFill>
                <a:latin typeface="Adobe Garamond Pro Bold" pitchFamily="18" charset="0"/>
              </a:rPr>
              <a:t>, </a:t>
            </a:r>
            <a:r>
              <a:rPr lang="en-US" b="1" dirty="0" smtClean="0">
                <a:solidFill>
                  <a:srgbClr val="0000CC"/>
                </a:solidFill>
                <a:latin typeface="Adobe Garamond Pro Bold" pitchFamily="18" charset="0"/>
              </a:rPr>
              <a:t>0.8</a:t>
            </a:r>
            <a:r>
              <a:rPr lang="en-US" b="1" dirty="0" smtClean="0">
                <a:solidFill>
                  <a:srgbClr val="0000CC"/>
                </a:solidFill>
                <a:latin typeface="Adobe Garamond Pro Bold" pitchFamily="18" charset="0"/>
              </a:rPr>
              <a:t>% </a:t>
            </a:r>
            <a:r>
              <a:rPr lang="en-US" b="1" dirty="0" err="1" smtClean="0">
                <a:solidFill>
                  <a:srgbClr val="0000CC"/>
                </a:solidFill>
                <a:latin typeface="Adobe Garamond Pro Bold" pitchFamily="18" charset="0"/>
              </a:rPr>
              <a:t>Pahari</a:t>
            </a:r>
            <a:r>
              <a:rPr lang="en-US" b="1" dirty="0" smtClean="0">
                <a:solidFill>
                  <a:srgbClr val="0000CC"/>
                </a:solidFill>
                <a:latin typeface="Adobe Garamond Pro Bold" pitchFamily="18" charset="0"/>
              </a:rPr>
              <a:t>,</a:t>
            </a:r>
          </a:p>
          <a:p>
            <a:pPr algn="just">
              <a:lnSpc>
                <a:spcPct val="150000"/>
              </a:lnSpc>
            </a:pPr>
            <a:r>
              <a:rPr lang="en-US" b="1" dirty="0" smtClean="0">
                <a:solidFill>
                  <a:srgbClr val="0000CC"/>
                </a:solidFill>
                <a:latin typeface="Adobe Garamond Pro Bold" pitchFamily="18" charset="0"/>
              </a:rPr>
              <a:t> </a:t>
            </a:r>
            <a:r>
              <a:rPr lang="en-US" b="1" dirty="0" smtClean="0">
                <a:solidFill>
                  <a:srgbClr val="0000CC"/>
                </a:solidFill>
                <a:latin typeface="Adobe Garamond Pro Bold" pitchFamily="18" charset="0"/>
              </a:rPr>
              <a:t>0.5% </a:t>
            </a:r>
            <a:r>
              <a:rPr lang="en-US" b="1" dirty="0" err="1" smtClean="0">
                <a:solidFill>
                  <a:srgbClr val="0000CC"/>
                </a:solidFill>
                <a:latin typeface="Adobe Garamond Pro Bold" pitchFamily="18" charset="0"/>
              </a:rPr>
              <a:t>Gurung</a:t>
            </a:r>
            <a:r>
              <a:rPr lang="en-US" b="1" dirty="0" smtClean="0">
                <a:solidFill>
                  <a:srgbClr val="0000CC"/>
                </a:solidFill>
                <a:latin typeface="Adobe Garamond Pro Bold" pitchFamily="18" charset="0"/>
              </a:rPr>
              <a:t>, 0.4% </a:t>
            </a:r>
            <a:r>
              <a:rPr lang="en-US" b="1" dirty="0" err="1" smtClean="0">
                <a:solidFill>
                  <a:srgbClr val="0000CC"/>
                </a:solidFill>
                <a:latin typeface="Adobe Garamond Pro Bold" pitchFamily="18" charset="0"/>
              </a:rPr>
              <a:t>Damai</a:t>
            </a:r>
            <a:r>
              <a:rPr lang="en-US" b="1" dirty="0" smtClean="0">
                <a:solidFill>
                  <a:srgbClr val="0000CC"/>
                </a:solidFill>
                <a:latin typeface="Adobe Garamond Pro Bold" pitchFamily="18" charset="0"/>
              </a:rPr>
              <a:t>/</a:t>
            </a:r>
            <a:r>
              <a:rPr lang="en-US" b="1" dirty="0" err="1" smtClean="0">
                <a:solidFill>
                  <a:srgbClr val="0000CC"/>
                </a:solidFill>
                <a:latin typeface="Adobe Garamond Pro Bold" pitchFamily="18" charset="0"/>
              </a:rPr>
              <a:t>Dholi</a:t>
            </a:r>
            <a:r>
              <a:rPr lang="en-US" b="1" dirty="0" smtClean="0">
                <a:solidFill>
                  <a:srgbClr val="0000CC"/>
                </a:solidFill>
                <a:latin typeface="Adobe Garamond Pro Bold" pitchFamily="18" charset="0"/>
              </a:rPr>
              <a:t>, </a:t>
            </a:r>
          </a:p>
          <a:p>
            <a:pPr algn="just">
              <a:lnSpc>
                <a:spcPct val="150000"/>
              </a:lnSpc>
            </a:pPr>
            <a:r>
              <a:rPr lang="en-US" b="1" dirty="0" smtClean="0">
                <a:solidFill>
                  <a:srgbClr val="0000CC"/>
                </a:solidFill>
                <a:latin typeface="Adobe Garamond Pro Bold" pitchFamily="18" charset="0"/>
              </a:rPr>
              <a:t>0.3% </a:t>
            </a:r>
            <a:r>
              <a:rPr lang="en-US" b="1" dirty="0" err="1" smtClean="0">
                <a:solidFill>
                  <a:srgbClr val="0000CC"/>
                </a:solidFill>
                <a:latin typeface="Adobe Garamond Pro Bold" pitchFamily="18" charset="0"/>
              </a:rPr>
              <a:t>Newar</a:t>
            </a:r>
            <a:r>
              <a:rPr lang="en-US" b="1" dirty="0" smtClean="0">
                <a:solidFill>
                  <a:srgbClr val="0000CC"/>
                </a:solidFill>
                <a:latin typeface="Adobe Garamond Pro Bold" pitchFamily="18" charset="0"/>
              </a:rPr>
              <a:t>, 0.1% </a:t>
            </a:r>
            <a:r>
              <a:rPr lang="en-US" b="1" dirty="0" err="1" smtClean="0">
                <a:solidFill>
                  <a:srgbClr val="0000CC"/>
                </a:solidFill>
                <a:latin typeface="Adobe Garamond Pro Bold" pitchFamily="18" charset="0"/>
              </a:rPr>
              <a:t>autres</a:t>
            </a:r>
            <a:r>
              <a:rPr lang="en-US" b="1" dirty="0" smtClean="0">
                <a:solidFill>
                  <a:srgbClr val="0000CC"/>
                </a:solidFill>
                <a:latin typeface="Adobe Garamond Pro Bold" pitchFamily="18" charset="0"/>
              </a:rPr>
              <a:t> </a:t>
            </a:r>
            <a:r>
              <a:rPr lang="en-US" b="1" dirty="0" err="1" smtClean="0">
                <a:solidFill>
                  <a:srgbClr val="0000CC"/>
                </a:solidFill>
                <a:latin typeface="Adobe Garamond Pro Bold" pitchFamily="18" charset="0"/>
              </a:rPr>
              <a:t>Dalit</a:t>
            </a:r>
            <a:r>
              <a:rPr lang="en-US" b="1" dirty="0" smtClean="0">
                <a:solidFill>
                  <a:srgbClr val="0000CC"/>
                </a:solidFill>
                <a:latin typeface="Adobe Garamond Pro Bold" pitchFamily="18" charset="0"/>
              </a:rPr>
              <a:t>, </a:t>
            </a:r>
            <a:endParaRPr lang="en-US" b="1" dirty="0" smtClean="0">
              <a:solidFill>
                <a:srgbClr val="0000CC"/>
              </a:solidFill>
              <a:latin typeface="Adobe Garamond Pro Bold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b="1" dirty="0" smtClean="0">
                <a:solidFill>
                  <a:srgbClr val="0000CC"/>
                </a:solidFill>
                <a:latin typeface="Adobe Garamond Pro Bold" pitchFamily="18" charset="0"/>
              </a:rPr>
              <a:t>0.1</a:t>
            </a:r>
            <a:r>
              <a:rPr lang="en-US" b="1" dirty="0" smtClean="0">
                <a:solidFill>
                  <a:srgbClr val="0000CC"/>
                </a:solidFill>
                <a:latin typeface="Adobe Garamond Pro Bold" pitchFamily="18" charset="0"/>
              </a:rPr>
              <a:t>% </a:t>
            </a:r>
            <a:r>
              <a:rPr lang="en-US" b="1" dirty="0" err="1" smtClean="0">
                <a:solidFill>
                  <a:srgbClr val="0000CC"/>
                </a:solidFill>
                <a:latin typeface="Adobe Garamond Pro Bold" pitchFamily="18" charset="0"/>
              </a:rPr>
              <a:t>Ghale</a:t>
            </a:r>
            <a:r>
              <a:rPr lang="en-US" b="1" dirty="0" smtClean="0">
                <a:solidFill>
                  <a:srgbClr val="0000CC"/>
                </a:solidFill>
                <a:latin typeface="Adobe Garamond Pro Bold" pitchFamily="18" charset="0"/>
              </a:rPr>
              <a:t> </a:t>
            </a:r>
            <a:r>
              <a:rPr lang="en-US" b="1" dirty="0" smtClean="0">
                <a:solidFill>
                  <a:srgbClr val="0000CC"/>
                </a:solidFill>
                <a:latin typeface="Adobe Garamond Pro Bold" pitchFamily="18" charset="0"/>
              </a:rPr>
              <a:t>et </a:t>
            </a:r>
            <a:r>
              <a:rPr lang="en-US" b="1" dirty="0" smtClean="0">
                <a:solidFill>
                  <a:srgbClr val="0000CC"/>
                </a:solidFill>
                <a:latin typeface="Adobe Garamond Pro Bold" pitchFamily="18" charset="0"/>
              </a:rPr>
              <a:t>0.2% </a:t>
            </a:r>
            <a:r>
              <a:rPr lang="en-US" b="1" dirty="0" err="1" smtClean="0">
                <a:solidFill>
                  <a:srgbClr val="0000CC"/>
                </a:solidFill>
                <a:latin typeface="Adobe Garamond Pro Bold" pitchFamily="18" charset="0"/>
              </a:rPr>
              <a:t>autres</a:t>
            </a:r>
            <a:endParaRPr lang="en-US" sz="1400" b="1" dirty="0" smtClean="0">
              <a:solidFill>
                <a:srgbClr val="0000CC"/>
              </a:solidFill>
              <a:latin typeface="Adobe Garamond Pro Bold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1800" b="1" dirty="0">
              <a:solidFill>
                <a:srgbClr val="0000CC"/>
              </a:solidFill>
              <a:latin typeface="Adobe Garamond Pro Bold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b="1" dirty="0">
                <a:solidFill>
                  <a:srgbClr val="0000CC"/>
                </a:solidFill>
                <a:latin typeface="Adobe Garamond Pro Bold" pitchFamily="18" charset="0"/>
              </a:rPr>
              <a:t>79.8% </a:t>
            </a:r>
            <a:r>
              <a:rPr lang="en-US" b="1" dirty="0" err="1" smtClean="0">
                <a:solidFill>
                  <a:srgbClr val="0000CC"/>
                </a:solidFill>
                <a:latin typeface="Adobe Garamond Pro Bold" pitchFamily="18" charset="0"/>
              </a:rPr>
              <a:t>parlent</a:t>
            </a:r>
            <a:r>
              <a:rPr lang="en-US" b="1" dirty="0" smtClean="0">
                <a:solidFill>
                  <a:srgbClr val="0000CC"/>
                </a:solidFill>
                <a:latin typeface="Adobe Garamond Pro Bold" pitchFamily="18" charset="0"/>
              </a:rPr>
              <a:t> </a:t>
            </a:r>
            <a:r>
              <a:rPr lang="en-US" b="1" dirty="0" err="1" smtClean="0">
                <a:solidFill>
                  <a:srgbClr val="0000CC"/>
                </a:solidFill>
                <a:latin typeface="Adobe Garamond Pro Bold" pitchFamily="18" charset="0"/>
              </a:rPr>
              <a:t>Tamang</a:t>
            </a:r>
            <a:r>
              <a:rPr lang="en-US" b="1" dirty="0">
                <a:solidFill>
                  <a:srgbClr val="0000CC"/>
                </a:solidFill>
                <a:latin typeface="Adobe Garamond Pro Bold" pitchFamily="18" charset="0"/>
              </a:rPr>
              <a:t>, </a:t>
            </a:r>
            <a:endParaRPr lang="en-US" b="1" dirty="0" smtClean="0">
              <a:solidFill>
                <a:srgbClr val="0000CC"/>
              </a:solidFill>
              <a:latin typeface="Adobe Garamond Pro Bold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b="1" dirty="0" smtClean="0">
                <a:solidFill>
                  <a:srgbClr val="0000CC"/>
                </a:solidFill>
                <a:latin typeface="Adobe Garamond Pro Bold" pitchFamily="18" charset="0"/>
              </a:rPr>
              <a:t>17.1</a:t>
            </a:r>
            <a:r>
              <a:rPr lang="en-US" b="1" dirty="0">
                <a:solidFill>
                  <a:srgbClr val="0000CC"/>
                </a:solidFill>
                <a:latin typeface="Adobe Garamond Pro Bold" pitchFamily="18" charset="0"/>
              </a:rPr>
              <a:t>% Nepali, 2.6% Magar, </a:t>
            </a:r>
          </a:p>
          <a:p>
            <a:pPr algn="just">
              <a:lnSpc>
                <a:spcPct val="150000"/>
              </a:lnSpc>
            </a:pPr>
            <a:r>
              <a:rPr lang="en-US" b="1" dirty="0">
                <a:solidFill>
                  <a:srgbClr val="0000CC"/>
                </a:solidFill>
                <a:latin typeface="Adobe Garamond Pro Bold" pitchFamily="18" charset="0"/>
              </a:rPr>
              <a:t>0.2% Newar and 0.3% </a:t>
            </a:r>
            <a:r>
              <a:rPr lang="en-US" b="1" dirty="0" err="1" smtClean="0">
                <a:solidFill>
                  <a:srgbClr val="0000CC"/>
                </a:solidFill>
                <a:latin typeface="Adobe Garamond Pro Bold" pitchFamily="18" charset="0"/>
              </a:rPr>
              <a:t>d’autres</a:t>
            </a:r>
            <a:r>
              <a:rPr lang="en-US" b="1" dirty="0" smtClean="0">
                <a:solidFill>
                  <a:srgbClr val="0000CC"/>
                </a:solidFill>
                <a:latin typeface="Adobe Garamond Pro Bold" pitchFamily="18" charset="0"/>
              </a:rPr>
              <a:t> </a:t>
            </a:r>
            <a:r>
              <a:rPr lang="en-US" b="1" dirty="0" err="1" smtClean="0">
                <a:solidFill>
                  <a:srgbClr val="0000CC"/>
                </a:solidFill>
                <a:latin typeface="Adobe Garamond Pro Bold" pitchFamily="18" charset="0"/>
              </a:rPr>
              <a:t>langues</a:t>
            </a:r>
            <a:r>
              <a:rPr lang="en-US" b="1" dirty="0" smtClean="0">
                <a:solidFill>
                  <a:srgbClr val="0000CC"/>
                </a:solidFill>
                <a:latin typeface="Adobe Garamond Pro Bold" pitchFamily="18" charset="0"/>
              </a:rPr>
              <a:t>.</a:t>
            </a:r>
            <a:endParaRPr lang="en-US" b="1" dirty="0">
              <a:solidFill>
                <a:srgbClr val="0000CC"/>
              </a:solidFill>
              <a:latin typeface="Adobe Garamond Pro Bold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7278418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4000" advClick="0" advTm="6000">
        <p:push/>
        <p:sndAc>
          <p:stSnd>
            <p:snd r:embed="rId8" name="chimes.wav"/>
          </p:stSnd>
        </p:sndAc>
      </p:transition>
    </mc:Choice>
    <mc:Fallback>
      <p:transition spd="slow" advClick="0" advTm="6000">
        <p:push/>
        <p:sndAc>
          <p:stSnd>
            <p:snd r:embed="rId3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0B397FC4-7594-3B2B-1755-ABA3572E82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5"/>
              </a:ext>
            </a:extLst>
          </a:blip>
          <a:stretch>
            <a:fillRect/>
          </a:stretch>
        </p:blipFill>
        <p:spPr>
          <a:xfrm>
            <a:off x="396634" y="4039037"/>
            <a:ext cx="4222226" cy="1856261"/>
          </a:xfrm>
          <a:prstGeom prst="rect">
            <a:avLst/>
          </a:prstGeom>
        </p:spPr>
      </p:pic>
      <p:sp>
        <p:nvSpPr>
          <p:cNvPr id="14" name="Content Placeholder 2"/>
          <p:cNvSpPr txBox="1">
            <a:spLocks/>
          </p:cNvSpPr>
          <p:nvPr/>
        </p:nvSpPr>
        <p:spPr>
          <a:xfrm>
            <a:off x="4851448" y="759027"/>
            <a:ext cx="4688073" cy="5394575"/>
          </a:xfrm>
          <a:prstGeom prst="rect">
            <a:avLst/>
          </a:prstGeom>
          <a:noFill/>
          <a:ln>
            <a:solidFill>
              <a:srgbClr val="000099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2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0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9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9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9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algn="just"/>
            <a:r>
              <a:rPr lang="en-US" sz="2400" dirty="0" smtClean="0">
                <a:solidFill>
                  <a:srgbClr val="0000CC"/>
                </a:solidFill>
                <a:latin typeface="Adobe Garamond Pro Bold" pitchFamily="18" charset="0"/>
              </a:rPr>
              <a:t>Religion</a:t>
            </a:r>
            <a:r>
              <a:rPr lang="en-US" sz="2400" dirty="0">
                <a:solidFill>
                  <a:srgbClr val="0000CC"/>
                </a:solidFill>
                <a:latin typeface="Adobe Garamond Pro Bold" pitchFamily="18" charset="0"/>
              </a:rPr>
              <a:t>, </a:t>
            </a:r>
          </a:p>
          <a:p>
            <a:pPr algn="just"/>
            <a:r>
              <a:rPr lang="en-US" sz="2400" b="1" dirty="0">
                <a:solidFill>
                  <a:srgbClr val="0000CC"/>
                </a:solidFill>
                <a:latin typeface="Adobe Garamond Pro Bold" pitchFamily="18" charset="0"/>
              </a:rPr>
              <a:t>84.4% </a:t>
            </a:r>
            <a:r>
              <a:rPr lang="en-US" sz="2400" dirty="0" err="1" smtClean="0">
                <a:solidFill>
                  <a:srgbClr val="0000CC"/>
                </a:solidFill>
                <a:latin typeface="Adobe Garamond Pro Bold" pitchFamily="18" charset="0"/>
              </a:rPr>
              <a:t>Bouddhistes</a:t>
            </a:r>
            <a:r>
              <a:rPr lang="en-US" sz="2400" dirty="0" smtClean="0">
                <a:solidFill>
                  <a:srgbClr val="0000CC"/>
                </a:solidFill>
                <a:latin typeface="Adobe Garamond Pro Bold" pitchFamily="18" charset="0"/>
              </a:rPr>
              <a:t>, </a:t>
            </a:r>
            <a:endParaRPr lang="en-US" sz="2400" dirty="0">
              <a:solidFill>
                <a:srgbClr val="0000CC"/>
              </a:solidFill>
              <a:latin typeface="Adobe Garamond Pro Bold" pitchFamily="18" charset="0"/>
            </a:endParaRPr>
          </a:p>
          <a:p>
            <a:pPr algn="just"/>
            <a:r>
              <a:rPr lang="en-US" sz="2400" b="1" dirty="0">
                <a:solidFill>
                  <a:srgbClr val="0000CC"/>
                </a:solidFill>
                <a:latin typeface="Adobe Garamond Pro Bold" pitchFamily="18" charset="0"/>
              </a:rPr>
              <a:t>14.0% </a:t>
            </a:r>
            <a:r>
              <a:rPr lang="en-US" sz="2400" dirty="0">
                <a:solidFill>
                  <a:srgbClr val="0000CC"/>
                </a:solidFill>
                <a:latin typeface="Adobe Garamond Pro Bold" pitchFamily="18" charset="0"/>
              </a:rPr>
              <a:t>Hindu, </a:t>
            </a:r>
          </a:p>
          <a:p>
            <a:pPr algn="just"/>
            <a:r>
              <a:rPr lang="en-US" sz="2400" b="1" dirty="0">
                <a:solidFill>
                  <a:srgbClr val="0000CC"/>
                </a:solidFill>
                <a:latin typeface="Adobe Garamond Pro Bold" pitchFamily="18" charset="0"/>
              </a:rPr>
              <a:t>1.0% </a:t>
            </a:r>
            <a:r>
              <a:rPr lang="en-US" sz="2400" dirty="0">
                <a:solidFill>
                  <a:srgbClr val="0000CC"/>
                </a:solidFill>
                <a:latin typeface="Adobe Garamond Pro Bold" pitchFamily="18" charset="0"/>
              </a:rPr>
              <a:t>Prakriti, </a:t>
            </a:r>
          </a:p>
          <a:p>
            <a:pPr algn="just"/>
            <a:r>
              <a:rPr lang="en-US" sz="2400" b="1" dirty="0">
                <a:solidFill>
                  <a:srgbClr val="0000CC"/>
                </a:solidFill>
                <a:latin typeface="Adobe Garamond Pro Bold" pitchFamily="18" charset="0"/>
              </a:rPr>
              <a:t>0.3% </a:t>
            </a:r>
            <a:r>
              <a:rPr lang="en-US" sz="2400" dirty="0" err="1" smtClean="0">
                <a:solidFill>
                  <a:srgbClr val="0000CC"/>
                </a:solidFill>
                <a:latin typeface="Adobe Garamond Pro Bold" pitchFamily="18" charset="0"/>
              </a:rPr>
              <a:t>chrétiens</a:t>
            </a:r>
            <a:endParaRPr lang="en-US" sz="2400" dirty="0" smtClean="0">
              <a:solidFill>
                <a:srgbClr val="0000CC"/>
              </a:solidFill>
              <a:latin typeface="Adobe Garamond Pro Bold" pitchFamily="18" charset="0"/>
            </a:endParaRPr>
          </a:p>
          <a:p>
            <a:pPr algn="just"/>
            <a:r>
              <a:rPr lang="en-US" sz="2400" b="1" dirty="0" smtClean="0">
                <a:solidFill>
                  <a:srgbClr val="0000CC"/>
                </a:solidFill>
                <a:latin typeface="Adobe Garamond Pro Bold" pitchFamily="18" charset="0"/>
              </a:rPr>
              <a:t>0.3</a:t>
            </a:r>
            <a:r>
              <a:rPr lang="en-US" sz="2400" b="1" dirty="0">
                <a:solidFill>
                  <a:srgbClr val="0000CC"/>
                </a:solidFill>
                <a:latin typeface="Adobe Garamond Pro Bold" pitchFamily="18" charset="0"/>
              </a:rPr>
              <a:t>% </a:t>
            </a:r>
            <a:r>
              <a:rPr lang="en-US" sz="2400" dirty="0">
                <a:solidFill>
                  <a:srgbClr val="0000CC"/>
                </a:solidFill>
                <a:latin typeface="Adobe Garamond Pro Bold" pitchFamily="18" charset="0"/>
              </a:rPr>
              <a:t>others.</a:t>
            </a:r>
          </a:p>
          <a:p>
            <a:pPr algn="just"/>
            <a:endParaRPr lang="en-US" sz="1050" dirty="0">
              <a:solidFill>
                <a:srgbClr val="0000CC"/>
              </a:solidFill>
              <a:latin typeface="Adobe Garamond Pro Bold" pitchFamily="18" charset="0"/>
            </a:endParaRPr>
          </a:p>
          <a:p>
            <a:pPr algn="just"/>
            <a:endParaRPr lang="en-US" sz="2400" dirty="0">
              <a:solidFill>
                <a:srgbClr val="0000CC"/>
              </a:solidFill>
              <a:latin typeface="Adobe Garamond Pro Bold" pitchFamily="18" charset="0"/>
            </a:endParaRPr>
          </a:p>
          <a:p>
            <a:pPr algn="just"/>
            <a:r>
              <a:rPr lang="en-US" sz="2400" b="1" dirty="0">
                <a:solidFill>
                  <a:srgbClr val="0000CC"/>
                </a:solidFill>
                <a:latin typeface="Adobe Garamond Pro Bold" pitchFamily="18" charset="0"/>
              </a:rPr>
              <a:t>60.3% </a:t>
            </a:r>
            <a:r>
              <a:rPr lang="en-US" sz="2400" dirty="0" err="1" smtClean="0">
                <a:solidFill>
                  <a:srgbClr val="0000CC"/>
                </a:solidFill>
                <a:latin typeface="Adobe Garamond Pro Bold" pitchFamily="18" charset="0"/>
              </a:rPr>
              <a:t>peuvent</a:t>
            </a:r>
            <a:r>
              <a:rPr lang="en-US" sz="2400" dirty="0" smtClean="0">
                <a:solidFill>
                  <a:srgbClr val="0000CC"/>
                </a:solidFill>
                <a:latin typeface="Adobe Garamond Pro Bold" pitchFamily="18" charset="0"/>
              </a:rPr>
              <a:t> lire </a:t>
            </a:r>
            <a:r>
              <a:rPr lang="en-US" sz="2400" dirty="0" err="1" smtClean="0">
                <a:solidFill>
                  <a:srgbClr val="0000CC"/>
                </a:solidFill>
                <a:latin typeface="Adobe Garamond Pro Bold" pitchFamily="18" charset="0"/>
              </a:rPr>
              <a:t>ét</a:t>
            </a:r>
            <a:r>
              <a:rPr lang="en-US" sz="2400" dirty="0" smtClean="0">
                <a:solidFill>
                  <a:srgbClr val="0000CC"/>
                </a:solidFill>
                <a:latin typeface="Adobe Garamond Pro Bold" pitchFamily="18" charset="0"/>
              </a:rPr>
              <a:t> </a:t>
            </a:r>
            <a:r>
              <a:rPr lang="en-US" sz="2400" dirty="0" err="1" smtClean="0">
                <a:solidFill>
                  <a:srgbClr val="0000CC"/>
                </a:solidFill>
                <a:latin typeface="Adobe Garamond Pro Bold" pitchFamily="18" charset="0"/>
              </a:rPr>
              <a:t>écrire</a:t>
            </a:r>
            <a:endParaRPr lang="en-US" sz="2400" dirty="0">
              <a:solidFill>
                <a:srgbClr val="0000CC"/>
              </a:solidFill>
              <a:latin typeface="Adobe Garamond Pro Bold" pitchFamily="18" charset="0"/>
            </a:endParaRPr>
          </a:p>
          <a:p>
            <a:pPr algn="just"/>
            <a:r>
              <a:rPr lang="en-US" sz="2400" b="1" dirty="0">
                <a:solidFill>
                  <a:srgbClr val="0000CC"/>
                </a:solidFill>
                <a:latin typeface="Adobe Garamond Pro Bold" pitchFamily="18" charset="0"/>
              </a:rPr>
              <a:t>4.3% </a:t>
            </a:r>
            <a:r>
              <a:rPr lang="en-US" sz="2400" dirty="0" err="1" smtClean="0">
                <a:solidFill>
                  <a:srgbClr val="0000CC"/>
                </a:solidFill>
                <a:latin typeface="Adobe Garamond Pro Bold" pitchFamily="18" charset="0"/>
              </a:rPr>
              <a:t>peuvent</a:t>
            </a:r>
            <a:r>
              <a:rPr lang="en-US" sz="2400" dirty="0" smtClean="0">
                <a:solidFill>
                  <a:srgbClr val="0000CC"/>
                </a:solidFill>
                <a:latin typeface="Adobe Garamond Pro Bold" pitchFamily="18" charset="0"/>
              </a:rPr>
              <a:t> </a:t>
            </a:r>
            <a:r>
              <a:rPr lang="en-US" sz="2400" dirty="0" err="1" smtClean="0">
                <a:solidFill>
                  <a:srgbClr val="0000CC"/>
                </a:solidFill>
                <a:latin typeface="Adobe Garamond Pro Bold" pitchFamily="18" charset="0"/>
              </a:rPr>
              <a:t>seulement</a:t>
            </a:r>
            <a:r>
              <a:rPr lang="en-US" sz="2400" dirty="0" smtClean="0">
                <a:solidFill>
                  <a:srgbClr val="0000CC"/>
                </a:solidFill>
                <a:latin typeface="Adobe Garamond Pro Bold" pitchFamily="18" charset="0"/>
              </a:rPr>
              <a:t> lire</a:t>
            </a:r>
            <a:endParaRPr lang="en-US" sz="2400" dirty="0">
              <a:solidFill>
                <a:srgbClr val="0000CC"/>
              </a:solidFill>
              <a:latin typeface="Adobe Garamond Pro Bold" pitchFamily="18" charset="0"/>
            </a:endParaRPr>
          </a:p>
          <a:p>
            <a:pPr algn="just"/>
            <a:r>
              <a:rPr lang="en-US" sz="2400" b="1" dirty="0">
                <a:solidFill>
                  <a:srgbClr val="0000CC"/>
                </a:solidFill>
                <a:latin typeface="Adobe Garamond Pro Bold" pitchFamily="18" charset="0"/>
              </a:rPr>
              <a:t>35.4% </a:t>
            </a:r>
            <a:r>
              <a:rPr lang="en-US" sz="2400" dirty="0" err="1" smtClean="0">
                <a:solidFill>
                  <a:srgbClr val="0000CC"/>
                </a:solidFill>
                <a:latin typeface="Adobe Garamond Pro Bold" pitchFamily="18" charset="0"/>
              </a:rPr>
              <a:t>sont</a:t>
            </a:r>
            <a:r>
              <a:rPr lang="en-US" sz="2400" dirty="0" smtClean="0">
                <a:solidFill>
                  <a:srgbClr val="0000CC"/>
                </a:solidFill>
                <a:latin typeface="Adobe Garamond Pro Bold" pitchFamily="18" charset="0"/>
              </a:rPr>
              <a:t> </a:t>
            </a:r>
            <a:r>
              <a:rPr lang="en-US" sz="2400" dirty="0" err="1" smtClean="0">
                <a:solidFill>
                  <a:srgbClr val="0000CC"/>
                </a:solidFill>
                <a:latin typeface="Adobe Garamond Pro Bold" pitchFamily="18" charset="0"/>
              </a:rPr>
              <a:t>illettrés</a:t>
            </a:r>
            <a:endParaRPr lang="en-US" sz="2400" dirty="0">
              <a:solidFill>
                <a:srgbClr val="0000CC"/>
              </a:solidFill>
              <a:latin typeface="Adobe Garamond Pro Bold" pitchFamily="18" charset="0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-25398" y="5709138"/>
            <a:ext cx="9931398" cy="1219200"/>
            <a:chOff x="-25398" y="5709138"/>
            <a:chExt cx="9931398" cy="1219200"/>
          </a:xfrm>
        </p:grpSpPr>
        <p:grpSp>
          <p:nvGrpSpPr>
            <p:cNvPr id="25" name="Group 24"/>
            <p:cNvGrpSpPr/>
            <p:nvPr/>
          </p:nvGrpSpPr>
          <p:grpSpPr>
            <a:xfrm>
              <a:off x="-25398" y="6166338"/>
              <a:ext cx="9931398" cy="762000"/>
              <a:chOff x="-25398" y="6096000"/>
              <a:chExt cx="9931398" cy="762000"/>
            </a:xfrm>
          </p:grpSpPr>
          <p:grpSp>
            <p:nvGrpSpPr>
              <p:cNvPr id="26" name="Group 25"/>
              <p:cNvGrpSpPr/>
              <p:nvPr/>
            </p:nvGrpSpPr>
            <p:grpSpPr>
              <a:xfrm>
                <a:off x="-25398" y="6180687"/>
                <a:ext cx="9931398" cy="677313"/>
                <a:chOff x="-25398" y="6180687"/>
                <a:chExt cx="9931398" cy="677313"/>
              </a:xfrm>
            </p:grpSpPr>
            <p:sp>
              <p:nvSpPr>
                <p:cNvPr id="29" name="TextBox 28"/>
                <p:cNvSpPr txBox="1"/>
                <p:nvPr/>
              </p:nvSpPr>
              <p:spPr>
                <a:xfrm>
                  <a:off x="-25398" y="6180687"/>
                  <a:ext cx="9931398" cy="677313"/>
                </a:xfrm>
                <a:prstGeom prst="rect">
                  <a:avLst/>
                </a:prstGeom>
                <a:solidFill>
                  <a:srgbClr val="FFCC00"/>
                </a:solidFill>
              </p:spPr>
              <p:txBody>
                <a:bodyPr wrap="square" rtlCol="0">
                  <a:spAutoFit/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31" name="TextBox 30"/>
                <p:cNvSpPr txBox="1"/>
                <p:nvPr/>
              </p:nvSpPr>
              <p:spPr>
                <a:xfrm>
                  <a:off x="152400" y="6229032"/>
                  <a:ext cx="1549400" cy="54901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400" b="1" dirty="0">
                      <a:solidFill>
                        <a:srgbClr val="000099"/>
                      </a:solidFill>
                      <a:latin typeface="Arial Black" pitchFamily="34" charset="0"/>
                    </a:rPr>
                    <a:t>Help for </a:t>
                  </a:r>
                </a:p>
                <a:p>
                  <a:pPr algn="ctr"/>
                  <a:r>
                    <a:rPr lang="en-US" sz="1400" b="1" dirty="0">
                      <a:solidFill>
                        <a:srgbClr val="000099"/>
                      </a:solidFill>
                      <a:latin typeface="Arial Black" pitchFamily="34" charset="0"/>
                    </a:rPr>
                    <a:t>Public Health </a:t>
                  </a:r>
                </a:p>
              </p:txBody>
            </p:sp>
            <p:sp>
              <p:nvSpPr>
                <p:cNvPr id="32" name="TextBox 31"/>
                <p:cNvSpPr txBox="1"/>
                <p:nvPr/>
              </p:nvSpPr>
              <p:spPr>
                <a:xfrm>
                  <a:off x="6637137" y="6248400"/>
                  <a:ext cx="1744863" cy="4308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100" b="1" dirty="0">
                      <a:solidFill>
                        <a:srgbClr val="FF0000"/>
                      </a:solidFill>
                      <a:latin typeface="Arial Black" pitchFamily="34" charset="0"/>
                    </a:rPr>
                    <a:t>Free for </a:t>
                  </a:r>
                </a:p>
                <a:p>
                  <a:pPr algn="ctr"/>
                  <a:r>
                    <a:rPr lang="en-US" sz="1100" b="1" dirty="0">
                      <a:solidFill>
                        <a:srgbClr val="FF0000"/>
                      </a:solidFill>
                      <a:latin typeface="Arial Black" pitchFamily="34" charset="0"/>
                    </a:rPr>
                    <a:t>Public Service  </a:t>
                  </a:r>
                </a:p>
              </p:txBody>
            </p:sp>
          </p:grpSp>
          <p:pic>
            <p:nvPicPr>
              <p:cNvPr id="27" name="Picture 12" descr="C:\Users\HP\AppData\Local\Microsoft\Windows\Temporary Internet Files\Content.IE5\0IFFB9HF\800px-Medicine_Drugs.svg[1].png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94338" y="6268140"/>
                <a:ext cx="655050" cy="50777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8" name="Picture 27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514273" y="6096000"/>
                <a:ext cx="1336797" cy="671183"/>
              </a:xfrm>
              <a:prstGeom prst="rect">
                <a:avLst/>
              </a:prstGeom>
            </p:spPr>
          </p:pic>
        </p:grpSp>
        <p:pic>
          <p:nvPicPr>
            <p:cNvPr id="24" name="Picture 3" descr="C:\Users\HP\AppData\Local\Microsoft\Windows\Temporary Internet Files\Content.IE5\KQYKJO5Q\doctor-1295583_960_720[1].pn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3922" y="5709138"/>
              <a:ext cx="685800" cy="579549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17B031BF-309E-2F64-A52B-E14008DBE403}"/>
              </a:ext>
            </a:extLst>
          </p:cNvPr>
          <p:cNvSpPr txBox="1"/>
          <p:nvPr/>
        </p:nvSpPr>
        <p:spPr>
          <a:xfrm>
            <a:off x="1143000" y="6513584"/>
            <a:ext cx="6375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0000FF"/>
                </a:solidFill>
              </a:rPr>
              <a:t>Proposal for the construction of a new health post for </a:t>
            </a:r>
            <a:r>
              <a:rPr lang="en-US" sz="1200" b="1" dirty="0">
                <a:solidFill>
                  <a:srgbClr val="0000FF"/>
                </a:solidFill>
              </a:rPr>
              <a:t>Jure Village, </a:t>
            </a:r>
            <a:r>
              <a:rPr lang="en-US" sz="1200" b="1" dirty="0" err="1">
                <a:solidFill>
                  <a:srgbClr val="0000FF"/>
                </a:solidFill>
              </a:rPr>
              <a:t>Kavre</a:t>
            </a:r>
            <a:r>
              <a:rPr lang="en-US" sz="1200" b="1" dirty="0">
                <a:solidFill>
                  <a:srgbClr val="0000FF"/>
                </a:solidFill>
              </a:rPr>
              <a:t> </a:t>
            </a:r>
            <a:r>
              <a:rPr lang="en-US" sz="1200" dirty="0">
                <a:solidFill>
                  <a:srgbClr val="0000FF"/>
                </a:solidFill>
              </a:rPr>
              <a:t> 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9B2AB593-91AE-3AE7-7FAE-32964C98F3D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10"/>
              </a:ext>
            </a:extLst>
          </a:blip>
          <a:stretch>
            <a:fillRect/>
          </a:stretch>
        </p:blipFill>
        <p:spPr>
          <a:xfrm>
            <a:off x="366479" y="913406"/>
            <a:ext cx="4688074" cy="331826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53112384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4000" advClick="0" advTm="6000">
        <p:push/>
        <p:sndAc>
          <p:stSnd>
            <p:snd r:embed="rId11" name="chimes.wav"/>
          </p:stSnd>
        </p:sndAc>
      </p:transition>
    </mc:Choice>
    <mc:Fallback>
      <p:transition spd="slow" advClick="0" advTm="6000">
        <p:push/>
        <p:sndAc>
          <p:stSnd>
            <p:snd r:embed="rId3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32080" y="106049"/>
            <a:ext cx="10190480" cy="609600"/>
          </a:xfrm>
        </p:spPr>
        <p:txBody>
          <a:bodyPr/>
          <a:lstStyle/>
          <a:p>
            <a:r>
              <a:rPr lang="en-US" sz="3200" b="1" u="sng" dirty="0" smtClean="0">
                <a:solidFill>
                  <a:srgbClr val="C00000"/>
                </a:solidFill>
              </a:rPr>
              <a:t>Le Village  de Jure</a:t>
            </a:r>
            <a:endParaRPr lang="en-US" sz="3200" b="1" u="sng" dirty="0">
              <a:solidFill>
                <a:srgbClr val="C00000"/>
              </a:solidFill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-25398" y="5709138"/>
            <a:ext cx="9931398" cy="1219200"/>
            <a:chOff x="-25398" y="5709138"/>
            <a:chExt cx="9931398" cy="1219200"/>
          </a:xfrm>
        </p:grpSpPr>
        <p:grpSp>
          <p:nvGrpSpPr>
            <p:cNvPr id="25" name="Group 24"/>
            <p:cNvGrpSpPr/>
            <p:nvPr/>
          </p:nvGrpSpPr>
          <p:grpSpPr>
            <a:xfrm>
              <a:off x="-25398" y="6166338"/>
              <a:ext cx="9931398" cy="762000"/>
              <a:chOff x="-25398" y="6096000"/>
              <a:chExt cx="9931398" cy="762000"/>
            </a:xfrm>
          </p:grpSpPr>
          <p:grpSp>
            <p:nvGrpSpPr>
              <p:cNvPr id="26" name="Group 25"/>
              <p:cNvGrpSpPr/>
              <p:nvPr/>
            </p:nvGrpSpPr>
            <p:grpSpPr>
              <a:xfrm>
                <a:off x="-25398" y="6180687"/>
                <a:ext cx="9931398" cy="677313"/>
                <a:chOff x="-25398" y="6180687"/>
                <a:chExt cx="9931398" cy="677313"/>
              </a:xfrm>
            </p:grpSpPr>
            <p:sp>
              <p:nvSpPr>
                <p:cNvPr id="29" name="TextBox 28"/>
                <p:cNvSpPr txBox="1"/>
                <p:nvPr/>
              </p:nvSpPr>
              <p:spPr>
                <a:xfrm>
                  <a:off x="-25398" y="6180687"/>
                  <a:ext cx="9931398" cy="677313"/>
                </a:xfrm>
                <a:prstGeom prst="rect">
                  <a:avLst/>
                </a:prstGeom>
                <a:solidFill>
                  <a:srgbClr val="FFCC00"/>
                </a:solidFill>
              </p:spPr>
              <p:txBody>
                <a:bodyPr wrap="square" rtlCol="0">
                  <a:spAutoFit/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31" name="TextBox 30"/>
                <p:cNvSpPr txBox="1"/>
                <p:nvPr/>
              </p:nvSpPr>
              <p:spPr>
                <a:xfrm>
                  <a:off x="152400" y="6229032"/>
                  <a:ext cx="1549400" cy="54901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400" b="1" dirty="0">
                      <a:solidFill>
                        <a:srgbClr val="000099"/>
                      </a:solidFill>
                      <a:latin typeface="Arial Black" pitchFamily="34" charset="0"/>
                    </a:rPr>
                    <a:t>Help for </a:t>
                  </a:r>
                </a:p>
                <a:p>
                  <a:pPr algn="ctr"/>
                  <a:r>
                    <a:rPr lang="en-US" sz="1400" b="1" dirty="0">
                      <a:solidFill>
                        <a:srgbClr val="000099"/>
                      </a:solidFill>
                      <a:latin typeface="Arial Black" pitchFamily="34" charset="0"/>
                    </a:rPr>
                    <a:t>Public Health </a:t>
                  </a:r>
                </a:p>
              </p:txBody>
            </p:sp>
            <p:sp>
              <p:nvSpPr>
                <p:cNvPr id="32" name="TextBox 31"/>
                <p:cNvSpPr txBox="1"/>
                <p:nvPr/>
              </p:nvSpPr>
              <p:spPr>
                <a:xfrm>
                  <a:off x="6637137" y="6248400"/>
                  <a:ext cx="1744863" cy="4308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100" b="1" dirty="0">
                      <a:solidFill>
                        <a:srgbClr val="FF0000"/>
                      </a:solidFill>
                      <a:latin typeface="Arial Black" pitchFamily="34" charset="0"/>
                    </a:rPr>
                    <a:t>Free for </a:t>
                  </a:r>
                </a:p>
                <a:p>
                  <a:pPr algn="ctr"/>
                  <a:r>
                    <a:rPr lang="en-US" sz="1100" b="1" dirty="0">
                      <a:solidFill>
                        <a:srgbClr val="FF0000"/>
                      </a:solidFill>
                      <a:latin typeface="Arial Black" pitchFamily="34" charset="0"/>
                    </a:rPr>
                    <a:t>Public Service  </a:t>
                  </a:r>
                </a:p>
              </p:txBody>
            </p:sp>
          </p:grpSp>
          <p:pic>
            <p:nvPicPr>
              <p:cNvPr id="27" name="Picture 12" descr="C:\Users\HP\AppData\Local\Microsoft\Windows\Temporary Internet Files\Content.IE5\0IFFB9HF\800px-Medicine_Drugs.svg[1].png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94338" y="6268140"/>
                <a:ext cx="655050" cy="50777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8" name="Picture 27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514273" y="6096000"/>
                <a:ext cx="1336797" cy="671183"/>
              </a:xfrm>
              <a:prstGeom prst="rect">
                <a:avLst/>
              </a:prstGeom>
            </p:spPr>
          </p:pic>
        </p:grpSp>
        <p:pic>
          <p:nvPicPr>
            <p:cNvPr id="24" name="Picture 3" descr="C:\Users\HP\AppData\Local\Microsoft\Windows\Temporary Internet Files\Content.IE5\KQYKJO5Q\doctor-1295583_960_720[1]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3922" y="5709138"/>
              <a:ext cx="685800" cy="579549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17B031BF-309E-2F64-A52B-E14008DBE403}"/>
              </a:ext>
            </a:extLst>
          </p:cNvPr>
          <p:cNvSpPr txBox="1"/>
          <p:nvPr/>
        </p:nvSpPr>
        <p:spPr>
          <a:xfrm>
            <a:off x="1143000" y="6513584"/>
            <a:ext cx="6375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0000FF"/>
                </a:solidFill>
              </a:rPr>
              <a:t>Proposal for the construction of a new health post for </a:t>
            </a:r>
            <a:r>
              <a:rPr lang="en-US" sz="1200" b="1" dirty="0">
                <a:solidFill>
                  <a:srgbClr val="0000FF"/>
                </a:solidFill>
              </a:rPr>
              <a:t>Jure Village, </a:t>
            </a:r>
            <a:r>
              <a:rPr lang="en-US" sz="1200" b="1" dirty="0" err="1">
                <a:solidFill>
                  <a:srgbClr val="0000FF"/>
                </a:solidFill>
              </a:rPr>
              <a:t>Kavre</a:t>
            </a:r>
            <a:r>
              <a:rPr lang="en-US" sz="1200" b="1" dirty="0">
                <a:solidFill>
                  <a:srgbClr val="0000FF"/>
                </a:solidFill>
              </a:rPr>
              <a:t> </a:t>
            </a:r>
            <a:r>
              <a:rPr lang="en-US" sz="1200" dirty="0">
                <a:solidFill>
                  <a:srgbClr val="0000FF"/>
                </a:solidFill>
              </a:rPr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36D0FE90-CFFF-AFC8-78D9-22C6E299F9EF}"/>
              </a:ext>
            </a:extLst>
          </p:cNvPr>
          <p:cNvSpPr txBox="1"/>
          <p:nvPr/>
        </p:nvSpPr>
        <p:spPr>
          <a:xfrm>
            <a:off x="533400" y="1204335"/>
            <a:ext cx="9027517" cy="2503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97800D17-41EA-1797-D083-109F2448176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>
          <a:xfrm>
            <a:off x="595282" y="1285860"/>
            <a:ext cx="4548190" cy="273417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18AFB7BD-7A66-0862-C64E-1AB754C62A73}"/>
              </a:ext>
            </a:extLst>
          </p:cNvPr>
          <p:cNvSpPr txBox="1"/>
          <p:nvPr/>
        </p:nvSpPr>
        <p:spPr>
          <a:xfrm>
            <a:off x="762000" y="4284685"/>
            <a:ext cx="8138578" cy="1538883"/>
          </a:xfrm>
          <a:prstGeom prst="rect">
            <a:avLst/>
          </a:prstGeom>
          <a:solidFill>
            <a:srgbClr val="FFCC00">
              <a:alpha val="54000"/>
            </a:srgb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Jure </a:t>
            </a:r>
            <a:r>
              <a:rPr lang="en-US" sz="2000" dirty="0" smtClean="0"/>
              <a:t> </a:t>
            </a:r>
            <a:r>
              <a:rPr lang="en-US" sz="2000" dirty="0"/>
              <a:t>(60km </a:t>
            </a:r>
            <a:r>
              <a:rPr lang="en-US" sz="2000" dirty="0" smtClean="0"/>
              <a:t>de </a:t>
            </a:r>
            <a:r>
              <a:rPr lang="en-US" sz="2000" dirty="0" smtClean="0"/>
              <a:t>Kathmandu</a:t>
            </a:r>
            <a:r>
              <a:rPr lang="en-US" sz="2000" dirty="0"/>
              <a:t>) </a:t>
            </a:r>
            <a:r>
              <a:rPr lang="en-US" sz="2000" dirty="0" err="1" smtClean="0"/>
              <a:t>est</a:t>
            </a:r>
            <a:r>
              <a:rPr lang="en-US" sz="2000" dirty="0" smtClean="0"/>
              <a:t>  un  village </a:t>
            </a:r>
            <a:r>
              <a:rPr lang="en-US" sz="2000" dirty="0" err="1" smtClean="0"/>
              <a:t>typique</a:t>
            </a:r>
            <a:r>
              <a:rPr lang="en-US" sz="2000" dirty="0" smtClean="0"/>
              <a:t> ,</a:t>
            </a:r>
            <a:r>
              <a:rPr lang="en-US" sz="2000" dirty="0" err="1" smtClean="0"/>
              <a:t>iché</a:t>
            </a:r>
            <a:r>
              <a:rPr lang="en-US" sz="2000" dirty="0" smtClean="0"/>
              <a:t> </a:t>
            </a:r>
            <a:r>
              <a:rPr lang="en-US" sz="2000" dirty="0" err="1" smtClean="0"/>
              <a:t>dans</a:t>
            </a:r>
            <a:r>
              <a:rPr lang="en-US" sz="2000" dirty="0" smtClean="0"/>
              <a:t>  le terrain  </a:t>
            </a:r>
            <a:r>
              <a:rPr lang="en-US" sz="2000" dirty="0" err="1" smtClean="0"/>
              <a:t>escarpé</a:t>
            </a:r>
            <a:r>
              <a:rPr lang="en-US" sz="2000" dirty="0" smtClean="0"/>
              <a:t> du </a:t>
            </a:r>
            <a:r>
              <a:rPr lang="en-US" sz="2000" dirty="0" err="1" smtClean="0"/>
              <a:t>disctrict</a:t>
            </a:r>
            <a:r>
              <a:rPr lang="en-US" sz="2000" dirty="0" smtClean="0"/>
              <a:t> de </a:t>
            </a:r>
            <a:r>
              <a:rPr lang="en-US" sz="2000" dirty="0" err="1"/>
              <a:t>Kavrepalanchowk</a:t>
            </a:r>
            <a:r>
              <a:rPr lang="en-US" sz="2000" dirty="0"/>
              <a:t> </a:t>
            </a:r>
            <a:r>
              <a:rPr lang="en-US" sz="2000" dirty="0" smtClean="0"/>
              <a:t>. </a:t>
            </a:r>
          </a:p>
          <a:p>
            <a:pPr algn="ctr"/>
            <a:r>
              <a:rPr lang="en-US" sz="2000" dirty="0" smtClean="0"/>
              <a:t>Jure </a:t>
            </a:r>
            <a:r>
              <a:rPr lang="en-US" sz="2000" dirty="0"/>
              <a:t>Village </a:t>
            </a:r>
            <a:r>
              <a:rPr lang="en-US" sz="2000" dirty="0" err="1" smtClean="0"/>
              <a:t>offre</a:t>
            </a:r>
            <a:r>
              <a:rPr lang="en-US" sz="2000" dirty="0" smtClean="0"/>
              <a:t> des </a:t>
            </a:r>
            <a:r>
              <a:rPr lang="en-US" sz="2000" dirty="0" err="1" smtClean="0"/>
              <a:t>vues</a:t>
            </a:r>
            <a:r>
              <a:rPr lang="en-US" sz="2000" dirty="0" smtClean="0"/>
              <a:t> </a:t>
            </a:r>
            <a:r>
              <a:rPr lang="en-US" sz="2000" dirty="0" err="1" smtClean="0"/>
              <a:t>incroyables</a:t>
            </a:r>
            <a:r>
              <a:rPr lang="en-US" sz="2000" dirty="0" smtClean="0"/>
              <a:t>  des </a:t>
            </a:r>
            <a:r>
              <a:rPr lang="en-US" sz="2000" dirty="0" err="1" smtClean="0"/>
              <a:t>sommets</a:t>
            </a:r>
            <a:r>
              <a:rPr lang="en-US" sz="2000" dirty="0" smtClean="0"/>
              <a:t> </a:t>
            </a:r>
            <a:r>
              <a:rPr lang="en-US" sz="2000" dirty="0" err="1" smtClean="0"/>
              <a:t>enneigés</a:t>
            </a:r>
            <a:r>
              <a:rPr lang="en-US" sz="2000" dirty="0" smtClean="0"/>
              <a:t> et de </a:t>
            </a:r>
            <a:r>
              <a:rPr lang="en-US" sz="2000" dirty="0" err="1" smtClean="0"/>
              <a:t>verdoyantes</a:t>
            </a:r>
            <a:r>
              <a:rPr lang="en-US" sz="2000" dirty="0" smtClean="0"/>
              <a:t>  </a:t>
            </a:r>
            <a:r>
              <a:rPr lang="en-US" sz="2000" dirty="0" err="1" smtClean="0"/>
              <a:t>vallées</a:t>
            </a:r>
            <a:r>
              <a:rPr lang="en-US" sz="2000" dirty="0" smtClean="0"/>
              <a:t> aux </a:t>
            </a:r>
            <a:r>
              <a:rPr lang="en-US" sz="2000" dirty="0" err="1" smtClean="0"/>
              <a:t>alentours</a:t>
            </a:r>
            <a:r>
              <a:rPr lang="en-US" sz="2000" dirty="0" smtClean="0"/>
              <a:t> . </a:t>
            </a:r>
            <a:endParaRPr lang="en-US" sz="2000" dirty="0"/>
          </a:p>
          <a:p>
            <a:pPr algn="ctr"/>
            <a:endParaRPr lang="en-US" sz="1400" dirty="0"/>
          </a:p>
        </p:txBody>
      </p:sp>
      <p:pic>
        <p:nvPicPr>
          <p:cNvPr id="16" name="Picture 8">
            <a:extLst>
              <a:ext uri="{FF2B5EF4-FFF2-40B4-BE49-F238E27FC236}">
                <a16:creationId xmlns:a16="http://schemas.microsoft.com/office/drawing/2014/main" xmlns="" id="{5820FD43-A6E5-30DB-8566-15E51B4E62A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>
          <a:xfrm>
            <a:off x="5453066" y="1285860"/>
            <a:ext cx="3429024" cy="275001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208764555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4000" advClick="0" advTm="6000">
        <p:push/>
        <p:sndAc>
          <p:stSnd>
            <p:snd r:embed="rId9" name="chimes.wav"/>
          </p:stSnd>
        </p:sndAc>
      </p:transition>
    </mc:Choice>
    <mc:Fallback>
      <p:transition spd="slow" advClick="0" advTm="6000">
        <p:push/>
        <p:sndAc>
          <p:stSnd>
            <p:snd r:embed="rId3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-25398" y="5709138"/>
            <a:ext cx="9931398" cy="1219200"/>
            <a:chOff x="-25398" y="5709138"/>
            <a:chExt cx="9931398" cy="1219200"/>
          </a:xfrm>
        </p:grpSpPr>
        <p:grpSp>
          <p:nvGrpSpPr>
            <p:cNvPr id="14" name="Group 13"/>
            <p:cNvGrpSpPr/>
            <p:nvPr/>
          </p:nvGrpSpPr>
          <p:grpSpPr>
            <a:xfrm>
              <a:off x="-25398" y="6166338"/>
              <a:ext cx="9931398" cy="762000"/>
              <a:chOff x="-25398" y="6096000"/>
              <a:chExt cx="9931398" cy="762000"/>
            </a:xfrm>
          </p:grpSpPr>
          <p:grpSp>
            <p:nvGrpSpPr>
              <p:cNvPr id="15" name="Group 14"/>
              <p:cNvGrpSpPr/>
              <p:nvPr/>
            </p:nvGrpSpPr>
            <p:grpSpPr>
              <a:xfrm>
                <a:off x="-25398" y="6180687"/>
                <a:ext cx="9931398" cy="677313"/>
                <a:chOff x="-25398" y="6180687"/>
                <a:chExt cx="9931398" cy="677313"/>
              </a:xfrm>
            </p:grpSpPr>
            <p:sp>
              <p:nvSpPr>
                <p:cNvPr id="25" name="TextBox 24"/>
                <p:cNvSpPr txBox="1"/>
                <p:nvPr/>
              </p:nvSpPr>
              <p:spPr>
                <a:xfrm>
                  <a:off x="-25398" y="6180687"/>
                  <a:ext cx="9931398" cy="677313"/>
                </a:xfrm>
                <a:prstGeom prst="rect">
                  <a:avLst/>
                </a:prstGeom>
                <a:solidFill>
                  <a:srgbClr val="FFCC00"/>
                </a:solidFill>
              </p:spPr>
              <p:txBody>
                <a:bodyPr wrap="square" rtlCol="0">
                  <a:spAutoFit/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7" name="TextBox 26"/>
                <p:cNvSpPr txBox="1"/>
                <p:nvPr/>
              </p:nvSpPr>
              <p:spPr>
                <a:xfrm>
                  <a:off x="152400" y="6229032"/>
                  <a:ext cx="1549400" cy="54901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400" b="1" dirty="0">
                      <a:solidFill>
                        <a:srgbClr val="000099"/>
                      </a:solidFill>
                      <a:latin typeface="Arial Black" pitchFamily="34" charset="0"/>
                    </a:rPr>
                    <a:t>Help for </a:t>
                  </a:r>
                </a:p>
                <a:p>
                  <a:pPr algn="ctr"/>
                  <a:r>
                    <a:rPr lang="en-US" sz="1400" b="1" dirty="0">
                      <a:solidFill>
                        <a:srgbClr val="000099"/>
                      </a:solidFill>
                      <a:latin typeface="Arial Black" pitchFamily="34" charset="0"/>
                    </a:rPr>
                    <a:t>Public Health </a:t>
                  </a:r>
                </a:p>
              </p:txBody>
            </p:sp>
            <p:sp>
              <p:nvSpPr>
                <p:cNvPr id="28" name="TextBox 27"/>
                <p:cNvSpPr txBox="1"/>
                <p:nvPr/>
              </p:nvSpPr>
              <p:spPr>
                <a:xfrm>
                  <a:off x="6637137" y="6248400"/>
                  <a:ext cx="1744863" cy="4308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100" b="1" dirty="0">
                      <a:solidFill>
                        <a:srgbClr val="FF0000"/>
                      </a:solidFill>
                      <a:latin typeface="Arial Black" pitchFamily="34" charset="0"/>
                    </a:rPr>
                    <a:t>Free for </a:t>
                  </a:r>
                </a:p>
                <a:p>
                  <a:pPr algn="ctr"/>
                  <a:r>
                    <a:rPr lang="en-US" sz="1100" b="1" dirty="0">
                      <a:solidFill>
                        <a:srgbClr val="FF0000"/>
                      </a:solidFill>
                      <a:latin typeface="Arial Black" pitchFamily="34" charset="0"/>
                    </a:rPr>
                    <a:t>Public Service  </a:t>
                  </a:r>
                </a:p>
              </p:txBody>
            </p:sp>
          </p:grpSp>
          <p:pic>
            <p:nvPicPr>
              <p:cNvPr id="16" name="Picture 12" descr="C:\Users\HP\AppData\Local\Microsoft\Windows\Temporary Internet Files\Content.IE5\0IFFB9HF\800px-Medicine_Drugs.svg[1].png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94338" y="6268140"/>
                <a:ext cx="655050" cy="50777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7" name="Picture 16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514273" y="6096000"/>
                <a:ext cx="1336797" cy="671183"/>
              </a:xfrm>
              <a:prstGeom prst="rect">
                <a:avLst/>
              </a:prstGeom>
            </p:spPr>
          </p:pic>
        </p:grpSp>
        <p:pic>
          <p:nvPicPr>
            <p:cNvPr id="13" name="Picture 3" descr="C:\Users\HP\AppData\Local\Microsoft\Windows\Temporary Internet Files\Content.IE5\KQYKJO5Q\doctor-1295583_960_720[1]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3922" y="5709138"/>
              <a:ext cx="685800" cy="579549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799320B1-C128-48B1-BF4F-E41F6E81EBDB}"/>
              </a:ext>
            </a:extLst>
          </p:cNvPr>
          <p:cNvSpPr txBox="1"/>
          <p:nvPr/>
        </p:nvSpPr>
        <p:spPr>
          <a:xfrm>
            <a:off x="1143000" y="6513584"/>
            <a:ext cx="6375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0000FF"/>
                </a:solidFill>
              </a:rPr>
              <a:t>Proposal for the construction of a new health post for </a:t>
            </a:r>
            <a:r>
              <a:rPr lang="en-US" sz="1200" b="1" dirty="0">
                <a:solidFill>
                  <a:srgbClr val="0000FF"/>
                </a:solidFill>
              </a:rPr>
              <a:t>Jure Village, </a:t>
            </a:r>
            <a:r>
              <a:rPr lang="en-US" sz="1200" b="1" dirty="0" err="1">
                <a:solidFill>
                  <a:srgbClr val="0000FF"/>
                </a:solidFill>
              </a:rPr>
              <a:t>Kavre</a:t>
            </a:r>
            <a:r>
              <a:rPr lang="en-US" sz="1200" b="1" dirty="0">
                <a:solidFill>
                  <a:srgbClr val="0000FF"/>
                </a:solidFill>
              </a:rPr>
              <a:t> </a:t>
            </a:r>
            <a:r>
              <a:rPr lang="en-US" sz="1200" dirty="0">
                <a:solidFill>
                  <a:srgbClr val="0000FF"/>
                </a:solidFill>
              </a:rPr>
              <a:t> 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xmlns="" id="{88D45350-E00B-E23D-7573-053996F2572E}"/>
              </a:ext>
            </a:extLst>
          </p:cNvPr>
          <p:cNvSpPr txBox="1">
            <a:spLocks/>
          </p:cNvSpPr>
          <p:nvPr/>
        </p:nvSpPr>
        <p:spPr>
          <a:xfrm>
            <a:off x="-132080" y="106049"/>
            <a:ext cx="10190480" cy="6096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sz="3200" b="1" u="sng" dirty="0" smtClean="0">
                <a:solidFill>
                  <a:srgbClr val="C00000"/>
                </a:solidFill>
              </a:rPr>
              <a:t>Le Village  de Jure</a:t>
            </a:r>
            <a:endParaRPr lang="en-US" sz="3200" b="1" u="sng" dirty="0">
              <a:solidFill>
                <a:srgbClr val="C0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C7488F48-4693-DF8E-1011-0C248007D29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>
          <a:xfrm>
            <a:off x="7024702" y="0"/>
            <a:ext cx="2643206" cy="279519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3BC049CE-A23E-C5F2-4FD2-59B4CBD8373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>
          <a:xfrm>
            <a:off x="7096140" y="2857496"/>
            <a:ext cx="2576498" cy="264675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453F9A1A-928D-9115-EA41-08466AEFB45F}"/>
              </a:ext>
            </a:extLst>
          </p:cNvPr>
          <p:cNvSpPr txBox="1"/>
          <p:nvPr/>
        </p:nvSpPr>
        <p:spPr>
          <a:xfrm>
            <a:off x="7096140" y="2143116"/>
            <a:ext cx="2500331" cy="646331"/>
          </a:xfrm>
          <a:prstGeom prst="rect">
            <a:avLst/>
          </a:prstGeom>
          <a:solidFill>
            <a:srgbClr val="FFCC00"/>
          </a:solidFill>
        </p:spPr>
        <p:txBody>
          <a:bodyPr wrap="square" rtlCol="0">
            <a:spAutoFit/>
          </a:bodyPr>
          <a:lstStyle/>
          <a:p>
            <a:r>
              <a:rPr lang="en-US" b="1" dirty="0" smtClean="0"/>
              <a:t>La </a:t>
            </a:r>
            <a:r>
              <a:rPr lang="en-US" b="1" dirty="0" err="1" smtClean="0"/>
              <a:t>seule</a:t>
            </a:r>
            <a:r>
              <a:rPr lang="en-US" b="1" dirty="0" smtClean="0"/>
              <a:t> route  </a:t>
            </a:r>
            <a:r>
              <a:rPr lang="en-US" b="1" dirty="0" err="1" smtClean="0"/>
              <a:t>d’accès</a:t>
            </a:r>
            <a:r>
              <a:rPr lang="en-US" b="1" dirty="0" smtClean="0"/>
              <a:t> au </a:t>
            </a:r>
            <a:r>
              <a:rPr lang="en-US" b="1" dirty="0" smtClean="0"/>
              <a:t> Village  de Jure</a:t>
            </a:r>
            <a:endParaRPr lang="en-US" b="1" dirty="0"/>
          </a:p>
        </p:txBody>
      </p:sp>
      <p:pic>
        <p:nvPicPr>
          <p:cNvPr id="18" name="Picture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>
          <a:xfrm>
            <a:off x="166654" y="785794"/>
            <a:ext cx="6099017" cy="36417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9" name="TextBox 2">
            <a:extLst>
              <a:ext uri="{FF2B5EF4-FFF2-40B4-BE49-F238E27FC236}">
                <a16:creationId xmlns:a16="http://schemas.microsoft.com/office/drawing/2014/main" xmlns="" id="{DDEFDC44-A3FB-FFBD-C9B3-0D3FCBE78A09}"/>
              </a:ext>
            </a:extLst>
          </p:cNvPr>
          <p:cNvSpPr txBox="1"/>
          <p:nvPr/>
        </p:nvSpPr>
        <p:spPr>
          <a:xfrm>
            <a:off x="166654" y="4572008"/>
            <a:ext cx="6762768" cy="1200329"/>
          </a:xfrm>
          <a:prstGeom prst="rect">
            <a:avLst/>
          </a:prstGeom>
          <a:solidFill>
            <a:srgbClr val="FFCC00">
              <a:alpha val="58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La</a:t>
            </a:r>
            <a:r>
              <a:rPr lang="en-US" sz="2400" dirty="0" smtClean="0"/>
              <a:t> population  </a:t>
            </a:r>
            <a:r>
              <a:rPr lang="en-US" sz="2400" dirty="0" err="1" smtClean="0"/>
              <a:t>actuelle</a:t>
            </a:r>
            <a:r>
              <a:rPr lang="en-US" sz="2400" dirty="0" smtClean="0"/>
              <a:t>  </a:t>
            </a:r>
            <a:r>
              <a:rPr lang="en-US" sz="2400" dirty="0" err="1" smtClean="0"/>
              <a:t>est</a:t>
            </a:r>
            <a:r>
              <a:rPr lang="en-US" sz="2400" dirty="0" smtClean="0"/>
              <a:t> </a:t>
            </a:r>
            <a:r>
              <a:rPr lang="en-US" sz="2400" dirty="0" err="1" smtClean="0"/>
              <a:t>d’environ</a:t>
            </a:r>
            <a:r>
              <a:rPr lang="en-US" sz="2400" dirty="0" smtClean="0"/>
              <a:t> </a:t>
            </a:r>
            <a:r>
              <a:rPr lang="en-US" sz="2400" dirty="0"/>
              <a:t>1000 </a:t>
            </a:r>
            <a:r>
              <a:rPr lang="en-US" sz="2400" dirty="0" smtClean="0"/>
              <a:t>,</a:t>
            </a:r>
            <a:r>
              <a:rPr lang="en-US" sz="2400" dirty="0" err="1" smtClean="0"/>
              <a:t>soit</a:t>
            </a:r>
            <a:r>
              <a:rPr lang="en-US" sz="2400" dirty="0" smtClean="0"/>
              <a:t> 200 </a:t>
            </a:r>
            <a:r>
              <a:rPr lang="en-US" sz="2400" dirty="0" err="1" smtClean="0"/>
              <a:t>familles</a:t>
            </a:r>
            <a:r>
              <a:rPr lang="en-US" sz="2400" dirty="0" smtClean="0"/>
              <a:t>. </a:t>
            </a:r>
            <a:r>
              <a:rPr lang="en-US" sz="2400" dirty="0" smtClean="0"/>
              <a:t>La </a:t>
            </a:r>
            <a:r>
              <a:rPr lang="en-US" sz="2400" dirty="0" err="1" smtClean="0"/>
              <a:t>localisation</a:t>
            </a:r>
            <a:r>
              <a:rPr lang="en-US" sz="2400" dirty="0" smtClean="0"/>
              <a:t> </a:t>
            </a:r>
            <a:r>
              <a:rPr lang="en-US" sz="2400" dirty="0" err="1" smtClean="0"/>
              <a:t>est</a:t>
            </a:r>
            <a:r>
              <a:rPr lang="en-US" sz="2400" dirty="0" smtClean="0"/>
              <a:t>  </a:t>
            </a:r>
            <a:r>
              <a:rPr lang="en-US" sz="2400" dirty="0" err="1" smtClean="0"/>
              <a:t>une</a:t>
            </a:r>
            <a:r>
              <a:rPr lang="en-US" sz="2400" dirty="0" smtClean="0"/>
              <a:t> zone </a:t>
            </a:r>
            <a:r>
              <a:rPr lang="en-US" sz="2400" dirty="0" err="1" smtClean="0"/>
              <a:t>très</a:t>
            </a:r>
            <a:r>
              <a:rPr lang="en-US" sz="2400" dirty="0" smtClean="0"/>
              <a:t> </a:t>
            </a:r>
            <a:r>
              <a:rPr lang="en-US" sz="2400" dirty="0" err="1" smtClean="0"/>
              <a:t>retirée</a:t>
            </a:r>
            <a:r>
              <a:rPr lang="en-US" sz="2400" dirty="0" smtClean="0"/>
              <a:t> </a:t>
            </a:r>
            <a:r>
              <a:rPr lang="en-US" sz="2400" dirty="0" err="1" smtClean="0"/>
              <a:t>où</a:t>
            </a:r>
            <a:r>
              <a:rPr lang="en-US" sz="2400" dirty="0" smtClean="0"/>
              <a:t> </a:t>
            </a:r>
            <a:r>
              <a:rPr lang="en-US" sz="2400" dirty="0" err="1" smtClean="0"/>
              <a:t>seul</a:t>
            </a:r>
            <a:r>
              <a:rPr lang="en-US" sz="2400" dirty="0" smtClean="0"/>
              <a:t>  un </a:t>
            </a:r>
            <a:r>
              <a:rPr lang="en-US" sz="2400" dirty="0" err="1" smtClean="0"/>
              <a:t>véhicule</a:t>
            </a:r>
            <a:r>
              <a:rPr lang="en-US" sz="2400" dirty="0" smtClean="0"/>
              <a:t> 4X4  </a:t>
            </a:r>
            <a:r>
              <a:rPr lang="en-US" sz="2400" dirty="0" err="1" smtClean="0"/>
              <a:t>peut</a:t>
            </a:r>
            <a:r>
              <a:rPr lang="en-US" sz="2400" dirty="0" smtClean="0"/>
              <a:t>  </a:t>
            </a:r>
            <a:r>
              <a:rPr lang="en-US" sz="2400" dirty="0" err="1" smtClean="0"/>
              <a:t>accèder</a:t>
            </a:r>
            <a:r>
              <a:rPr lang="en-US" sz="2400" dirty="0" smtClean="0"/>
              <a:t> </a:t>
            </a:r>
            <a:r>
              <a:rPr lang="en-US" sz="2400" dirty="0" smtClean="0"/>
              <a:t>. </a:t>
            </a:r>
            <a:endParaRPr lang="en-US" sz="2400" dirty="0"/>
          </a:p>
        </p:txBody>
      </p:sp>
    </p:spTree>
    <p:extLst>
      <p:ext uri="{BB962C8B-B14F-4D97-AF65-F5344CB8AC3E}">
        <p14:creationId xmlns="" xmlns:p14="http://schemas.microsoft.com/office/powerpoint/2010/main" val="92209879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4000" advClick="0" advTm="6000">
        <p:push/>
        <p:sndAc>
          <p:stSnd>
            <p:snd r:embed="rId9" name="chimes.wav"/>
          </p:stSnd>
        </p:sndAc>
      </p:transition>
    </mc:Choice>
    <mc:Fallback>
      <p:transition spd="slow" advClick="0" advTm="6000">
        <p:push/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-25398" y="5709138"/>
            <a:ext cx="9931398" cy="1219200"/>
            <a:chOff x="-25398" y="5709138"/>
            <a:chExt cx="9931398" cy="1219200"/>
          </a:xfrm>
        </p:grpSpPr>
        <p:grpSp>
          <p:nvGrpSpPr>
            <p:cNvPr id="14" name="Group 13"/>
            <p:cNvGrpSpPr/>
            <p:nvPr/>
          </p:nvGrpSpPr>
          <p:grpSpPr>
            <a:xfrm>
              <a:off x="-25398" y="6166338"/>
              <a:ext cx="9931398" cy="762000"/>
              <a:chOff x="-25398" y="6096000"/>
              <a:chExt cx="9931398" cy="762000"/>
            </a:xfrm>
          </p:grpSpPr>
          <p:grpSp>
            <p:nvGrpSpPr>
              <p:cNvPr id="15" name="Group 14"/>
              <p:cNvGrpSpPr/>
              <p:nvPr/>
            </p:nvGrpSpPr>
            <p:grpSpPr>
              <a:xfrm>
                <a:off x="-25398" y="6180687"/>
                <a:ext cx="9931398" cy="677313"/>
                <a:chOff x="-25398" y="6180687"/>
                <a:chExt cx="9931398" cy="677313"/>
              </a:xfrm>
            </p:grpSpPr>
            <p:sp>
              <p:nvSpPr>
                <p:cNvPr id="25" name="TextBox 24"/>
                <p:cNvSpPr txBox="1"/>
                <p:nvPr/>
              </p:nvSpPr>
              <p:spPr>
                <a:xfrm>
                  <a:off x="-25398" y="6180687"/>
                  <a:ext cx="9931398" cy="677313"/>
                </a:xfrm>
                <a:prstGeom prst="rect">
                  <a:avLst/>
                </a:prstGeom>
                <a:solidFill>
                  <a:srgbClr val="FFCC00"/>
                </a:solidFill>
              </p:spPr>
              <p:txBody>
                <a:bodyPr wrap="square" rtlCol="0">
                  <a:spAutoFit/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7" name="TextBox 26"/>
                <p:cNvSpPr txBox="1"/>
                <p:nvPr/>
              </p:nvSpPr>
              <p:spPr>
                <a:xfrm>
                  <a:off x="152400" y="6229032"/>
                  <a:ext cx="1549400" cy="54901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400" b="1" dirty="0">
                      <a:solidFill>
                        <a:srgbClr val="000099"/>
                      </a:solidFill>
                      <a:latin typeface="Arial Black" pitchFamily="34" charset="0"/>
                    </a:rPr>
                    <a:t>Help for </a:t>
                  </a:r>
                </a:p>
                <a:p>
                  <a:pPr algn="ctr"/>
                  <a:r>
                    <a:rPr lang="en-US" sz="1400" b="1" dirty="0">
                      <a:solidFill>
                        <a:srgbClr val="000099"/>
                      </a:solidFill>
                      <a:latin typeface="Arial Black" pitchFamily="34" charset="0"/>
                    </a:rPr>
                    <a:t>Public Health </a:t>
                  </a:r>
                </a:p>
              </p:txBody>
            </p:sp>
            <p:sp>
              <p:nvSpPr>
                <p:cNvPr id="28" name="TextBox 27"/>
                <p:cNvSpPr txBox="1"/>
                <p:nvPr/>
              </p:nvSpPr>
              <p:spPr>
                <a:xfrm>
                  <a:off x="6637137" y="6248400"/>
                  <a:ext cx="1744863" cy="4308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100" b="1" dirty="0">
                      <a:solidFill>
                        <a:srgbClr val="FF0000"/>
                      </a:solidFill>
                      <a:latin typeface="Arial Black" pitchFamily="34" charset="0"/>
                    </a:rPr>
                    <a:t>Free for </a:t>
                  </a:r>
                </a:p>
                <a:p>
                  <a:pPr algn="ctr"/>
                  <a:r>
                    <a:rPr lang="en-US" sz="1100" b="1" dirty="0">
                      <a:solidFill>
                        <a:srgbClr val="FF0000"/>
                      </a:solidFill>
                      <a:latin typeface="Arial Black" pitchFamily="34" charset="0"/>
                    </a:rPr>
                    <a:t>Public Service  </a:t>
                  </a:r>
                </a:p>
              </p:txBody>
            </p:sp>
          </p:grpSp>
          <p:pic>
            <p:nvPicPr>
              <p:cNvPr id="16" name="Picture 12" descr="C:\Users\HP\AppData\Local\Microsoft\Windows\Temporary Internet Files\Content.IE5\0IFFB9HF\800px-Medicine_Drugs.svg[1].png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94338" y="6268140"/>
                <a:ext cx="655050" cy="50777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7" name="Picture 16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514273" y="6096000"/>
                <a:ext cx="1336797" cy="671183"/>
              </a:xfrm>
              <a:prstGeom prst="rect">
                <a:avLst/>
              </a:prstGeom>
            </p:spPr>
          </p:pic>
        </p:grpSp>
        <p:pic>
          <p:nvPicPr>
            <p:cNvPr id="13" name="Picture 3" descr="C:\Users\HP\AppData\Local\Microsoft\Windows\Temporary Internet Files\Content.IE5\KQYKJO5Q\doctor-1295583_960_720[1]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3922" y="5709138"/>
              <a:ext cx="685800" cy="579549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799320B1-C128-48B1-BF4F-E41F6E81EBDB}"/>
              </a:ext>
            </a:extLst>
          </p:cNvPr>
          <p:cNvSpPr txBox="1"/>
          <p:nvPr/>
        </p:nvSpPr>
        <p:spPr>
          <a:xfrm>
            <a:off x="1143000" y="6513584"/>
            <a:ext cx="6375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0000FF"/>
                </a:solidFill>
              </a:rPr>
              <a:t>Proposal for the construction of a new health post for </a:t>
            </a:r>
            <a:r>
              <a:rPr lang="en-US" sz="1200" b="1" dirty="0">
                <a:solidFill>
                  <a:srgbClr val="0000FF"/>
                </a:solidFill>
              </a:rPr>
              <a:t>Jure Village, </a:t>
            </a:r>
            <a:r>
              <a:rPr lang="en-US" sz="1200" b="1" dirty="0" err="1">
                <a:solidFill>
                  <a:srgbClr val="0000FF"/>
                </a:solidFill>
              </a:rPr>
              <a:t>Kavre</a:t>
            </a:r>
            <a:r>
              <a:rPr lang="en-US" sz="1200" b="1" dirty="0">
                <a:solidFill>
                  <a:srgbClr val="0000FF"/>
                </a:solidFill>
              </a:rPr>
              <a:t> </a:t>
            </a:r>
            <a:r>
              <a:rPr lang="en-US" sz="1200" dirty="0">
                <a:solidFill>
                  <a:srgbClr val="0000FF"/>
                </a:solidFill>
              </a:rPr>
              <a:t> 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xmlns="" id="{88D45350-E00B-E23D-7573-053996F2572E}"/>
              </a:ext>
            </a:extLst>
          </p:cNvPr>
          <p:cNvSpPr txBox="1">
            <a:spLocks/>
          </p:cNvSpPr>
          <p:nvPr/>
        </p:nvSpPr>
        <p:spPr>
          <a:xfrm>
            <a:off x="-132080" y="106049"/>
            <a:ext cx="10190480" cy="6096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sz="3200" b="1" u="sng" dirty="0" smtClean="0">
                <a:solidFill>
                  <a:srgbClr val="C00000"/>
                </a:solidFill>
              </a:rPr>
              <a:t>Le Village  de Jure</a:t>
            </a:r>
            <a:endParaRPr lang="en-US" sz="3200" b="1" u="sng" dirty="0">
              <a:solidFill>
                <a:srgbClr val="C0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453F9A1A-928D-9115-EA41-08466AEFB45F}"/>
              </a:ext>
            </a:extLst>
          </p:cNvPr>
          <p:cNvSpPr txBox="1"/>
          <p:nvPr/>
        </p:nvSpPr>
        <p:spPr>
          <a:xfrm>
            <a:off x="2783936" y="5624434"/>
            <a:ext cx="54552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Ecole</a:t>
            </a:r>
            <a:r>
              <a:rPr lang="en-US" b="1" dirty="0" smtClean="0"/>
              <a:t> </a:t>
            </a:r>
            <a:r>
              <a:rPr lang="en-US" b="1" dirty="0" err="1" smtClean="0"/>
              <a:t>primaire</a:t>
            </a:r>
            <a:r>
              <a:rPr lang="en-US" b="1" dirty="0" smtClean="0"/>
              <a:t> de Jure </a:t>
            </a:r>
            <a:endParaRPr lang="en-US" b="1" dirty="0"/>
          </a:p>
          <a:p>
            <a:pPr algn="ctr"/>
            <a:r>
              <a:rPr lang="en-US" b="1" dirty="0" smtClean="0"/>
              <a:t>(</a:t>
            </a:r>
            <a:r>
              <a:rPr lang="en-US" b="1" dirty="0" err="1" smtClean="0"/>
              <a:t>récemment</a:t>
            </a:r>
            <a:r>
              <a:rPr lang="en-US" b="1" dirty="0" smtClean="0"/>
              <a:t>  </a:t>
            </a:r>
            <a:r>
              <a:rPr lang="en-US" b="1" dirty="0" err="1" smtClean="0"/>
              <a:t>construite</a:t>
            </a:r>
            <a:r>
              <a:rPr lang="en-US" b="1" dirty="0" smtClean="0"/>
              <a:t>  en </a:t>
            </a:r>
            <a:r>
              <a:rPr lang="en-US" b="1" dirty="0" err="1" smtClean="0"/>
              <a:t>préfabriqué</a:t>
            </a:r>
            <a:r>
              <a:rPr lang="en-US" b="1" dirty="0" smtClean="0"/>
              <a:t> </a:t>
            </a:r>
            <a:r>
              <a:rPr lang="en-US" b="1" dirty="0" err="1"/>
              <a:t>SYPanel</a:t>
            </a:r>
            <a:r>
              <a:rPr lang="en-US" b="1" dirty="0"/>
              <a:t>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BDBCF8AD-8E68-F401-BDD4-533B503FA69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>
          <a:xfrm>
            <a:off x="433923" y="838200"/>
            <a:ext cx="4900076" cy="470869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993512D6-027B-3225-41C2-AB675D864C4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>
          <a:xfrm>
            <a:off x="4953000" y="838201"/>
            <a:ext cx="4519076" cy="472843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354335736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4000" advClick="0" advTm="6000">
        <p:push/>
        <p:sndAc>
          <p:stSnd>
            <p:snd r:embed="rId8" name="chimes.wav"/>
          </p:stSnd>
        </p:sndAc>
      </p:transition>
    </mc:Choice>
    <mc:Fallback>
      <p:transition spd="slow" advClick="0" advTm="6000">
        <p:push/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0" y="152400"/>
            <a:ext cx="9753600" cy="533400"/>
          </a:xfrm>
        </p:spPr>
        <p:txBody>
          <a:bodyPr/>
          <a:lstStyle/>
          <a:p>
            <a:r>
              <a:rPr lang="en-US" sz="2800" b="1" i="1" dirty="0" err="1" smtClean="0">
                <a:solidFill>
                  <a:srgbClr val="C00000"/>
                </a:solidFill>
              </a:rPr>
              <a:t>Localisation</a:t>
            </a:r>
            <a:r>
              <a:rPr lang="en-US" sz="2800" b="1" i="1" dirty="0" smtClean="0">
                <a:solidFill>
                  <a:srgbClr val="C00000"/>
                </a:solidFill>
              </a:rPr>
              <a:t>  de la </a:t>
            </a:r>
            <a:r>
              <a:rPr lang="en-US" sz="2800" b="1" i="1" dirty="0" err="1" smtClean="0">
                <a:solidFill>
                  <a:srgbClr val="C00000"/>
                </a:solidFill>
              </a:rPr>
              <a:t>maison</a:t>
            </a:r>
            <a:r>
              <a:rPr lang="en-US" sz="2800" b="1" i="1" dirty="0" smtClean="0">
                <a:solidFill>
                  <a:srgbClr val="C00000"/>
                </a:solidFill>
              </a:rPr>
              <a:t> de santé </a:t>
            </a:r>
            <a:endParaRPr lang="en-US" sz="2800" b="1" i="1" dirty="0">
              <a:solidFill>
                <a:srgbClr val="C00000"/>
              </a:solidFill>
            </a:endParaRPr>
          </a:p>
        </p:txBody>
      </p:sp>
      <p:pic>
        <p:nvPicPr>
          <p:cNvPr id="13" name="Picture Placeholder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2485" b="12485"/>
          <a:stretch/>
        </p:blipFill>
        <p:spPr>
          <a:xfrm>
            <a:off x="693405" y="997130"/>
            <a:ext cx="5688355" cy="440067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9525" cap="sq">
            <a:solidFill>
              <a:srgbClr val="00FF00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grpSp>
        <p:nvGrpSpPr>
          <p:cNvPr id="21" name="Group 20"/>
          <p:cNvGrpSpPr/>
          <p:nvPr/>
        </p:nvGrpSpPr>
        <p:grpSpPr>
          <a:xfrm>
            <a:off x="-25398" y="5709138"/>
            <a:ext cx="9931398" cy="1219200"/>
            <a:chOff x="-25398" y="5709138"/>
            <a:chExt cx="9931398" cy="1219200"/>
          </a:xfrm>
        </p:grpSpPr>
        <p:grpSp>
          <p:nvGrpSpPr>
            <p:cNvPr id="23" name="Group 22"/>
            <p:cNvGrpSpPr/>
            <p:nvPr/>
          </p:nvGrpSpPr>
          <p:grpSpPr>
            <a:xfrm>
              <a:off x="-25398" y="6166338"/>
              <a:ext cx="9931398" cy="762000"/>
              <a:chOff x="-25398" y="6096000"/>
              <a:chExt cx="9931398" cy="762000"/>
            </a:xfrm>
          </p:grpSpPr>
          <p:grpSp>
            <p:nvGrpSpPr>
              <p:cNvPr id="24" name="Group 23"/>
              <p:cNvGrpSpPr/>
              <p:nvPr/>
            </p:nvGrpSpPr>
            <p:grpSpPr>
              <a:xfrm>
                <a:off x="-25398" y="6180687"/>
                <a:ext cx="9931398" cy="677313"/>
                <a:chOff x="-25398" y="6180687"/>
                <a:chExt cx="9931398" cy="677313"/>
              </a:xfrm>
            </p:grpSpPr>
            <p:sp>
              <p:nvSpPr>
                <p:cNvPr id="27" name="TextBox 26"/>
                <p:cNvSpPr txBox="1"/>
                <p:nvPr/>
              </p:nvSpPr>
              <p:spPr>
                <a:xfrm>
                  <a:off x="-25398" y="6180687"/>
                  <a:ext cx="9931398" cy="677313"/>
                </a:xfrm>
                <a:prstGeom prst="rect">
                  <a:avLst/>
                </a:prstGeom>
                <a:solidFill>
                  <a:srgbClr val="FFCC00"/>
                </a:solidFill>
              </p:spPr>
              <p:txBody>
                <a:bodyPr wrap="square" rtlCol="0">
                  <a:spAutoFit/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9" name="TextBox 28"/>
                <p:cNvSpPr txBox="1"/>
                <p:nvPr/>
              </p:nvSpPr>
              <p:spPr>
                <a:xfrm>
                  <a:off x="152400" y="6229032"/>
                  <a:ext cx="1549400" cy="54901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400" b="1" dirty="0">
                      <a:solidFill>
                        <a:srgbClr val="000099"/>
                      </a:solidFill>
                      <a:latin typeface="Arial Black" pitchFamily="34" charset="0"/>
                    </a:rPr>
                    <a:t>Help for </a:t>
                  </a:r>
                </a:p>
                <a:p>
                  <a:pPr algn="ctr"/>
                  <a:r>
                    <a:rPr lang="en-US" sz="1400" b="1" dirty="0">
                      <a:solidFill>
                        <a:srgbClr val="000099"/>
                      </a:solidFill>
                      <a:latin typeface="Arial Black" pitchFamily="34" charset="0"/>
                    </a:rPr>
                    <a:t>Public Health </a:t>
                  </a:r>
                </a:p>
              </p:txBody>
            </p:sp>
            <p:sp>
              <p:nvSpPr>
                <p:cNvPr id="30" name="TextBox 29"/>
                <p:cNvSpPr txBox="1"/>
                <p:nvPr/>
              </p:nvSpPr>
              <p:spPr>
                <a:xfrm>
                  <a:off x="6637137" y="6248400"/>
                  <a:ext cx="1744863" cy="4308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100" b="1" dirty="0">
                      <a:solidFill>
                        <a:srgbClr val="FF0000"/>
                      </a:solidFill>
                      <a:latin typeface="Arial Black" pitchFamily="34" charset="0"/>
                    </a:rPr>
                    <a:t>Free for </a:t>
                  </a:r>
                </a:p>
                <a:p>
                  <a:pPr algn="ctr"/>
                  <a:r>
                    <a:rPr lang="en-US" sz="1100" b="1" dirty="0">
                      <a:solidFill>
                        <a:srgbClr val="FF0000"/>
                      </a:solidFill>
                      <a:latin typeface="Arial Black" pitchFamily="34" charset="0"/>
                    </a:rPr>
                    <a:t>Public Service  </a:t>
                  </a:r>
                </a:p>
              </p:txBody>
            </p:sp>
          </p:grpSp>
          <p:pic>
            <p:nvPicPr>
              <p:cNvPr id="25" name="Picture 12" descr="C:\Users\HP\AppData\Local\Microsoft\Windows\Temporary Internet Files\Content.IE5\0IFFB9HF\800px-Medicine_Drugs.svg[1].png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94338" y="6268140"/>
                <a:ext cx="655050" cy="50777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6" name="Picture 25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514273" y="6096000"/>
                <a:ext cx="1336797" cy="671183"/>
              </a:xfrm>
              <a:prstGeom prst="rect">
                <a:avLst/>
              </a:prstGeom>
            </p:spPr>
          </p:pic>
        </p:grpSp>
        <p:pic>
          <p:nvPicPr>
            <p:cNvPr id="22" name="Picture 3" descr="C:\Users\HP\AppData\Local\Microsoft\Windows\Temporary Internet Files\Content.IE5\KQYKJO5Q\doctor-1295583_960_720[1].pn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3922" y="5709138"/>
              <a:ext cx="685800" cy="579549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EEF1DF0F-6473-8B12-E49B-8324778BCC89}"/>
              </a:ext>
            </a:extLst>
          </p:cNvPr>
          <p:cNvSpPr txBox="1"/>
          <p:nvPr/>
        </p:nvSpPr>
        <p:spPr>
          <a:xfrm>
            <a:off x="1143000" y="6513584"/>
            <a:ext cx="6375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0000FF"/>
                </a:solidFill>
              </a:rPr>
              <a:t>Proposal for the construction of a new health post for </a:t>
            </a:r>
            <a:r>
              <a:rPr lang="en-US" sz="1200" b="1" dirty="0">
                <a:solidFill>
                  <a:srgbClr val="0000FF"/>
                </a:solidFill>
              </a:rPr>
              <a:t>Jure Village, </a:t>
            </a:r>
            <a:r>
              <a:rPr lang="en-US" sz="1200" b="1" dirty="0" err="1">
                <a:solidFill>
                  <a:srgbClr val="0000FF"/>
                </a:solidFill>
              </a:rPr>
              <a:t>Kavre</a:t>
            </a:r>
            <a:r>
              <a:rPr lang="en-US" sz="1200" b="1" dirty="0">
                <a:solidFill>
                  <a:srgbClr val="0000FF"/>
                </a:solidFill>
              </a:rPr>
              <a:t> </a:t>
            </a:r>
            <a:r>
              <a:rPr lang="en-US" sz="1200" dirty="0">
                <a:solidFill>
                  <a:srgbClr val="0000FF"/>
                </a:solidFill>
              </a:rPr>
              <a:t> 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xmlns="" id="{2FCC147F-9615-DB0D-EEAA-6442165CD90E}"/>
              </a:ext>
            </a:extLst>
          </p:cNvPr>
          <p:cNvCxnSpPr>
            <a:cxnSpLocks/>
          </p:cNvCxnSpPr>
          <p:nvPr/>
        </p:nvCxnSpPr>
        <p:spPr>
          <a:xfrm flipH="1">
            <a:off x="2514600" y="609600"/>
            <a:ext cx="2667000" cy="2286000"/>
          </a:xfrm>
          <a:prstGeom prst="straightConnector1">
            <a:avLst/>
          </a:prstGeom>
          <a:ln>
            <a:solidFill>
              <a:srgbClr val="00FF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" name="Oval 2">
            <a:extLst>
              <a:ext uri="{FF2B5EF4-FFF2-40B4-BE49-F238E27FC236}">
                <a16:creationId xmlns:a16="http://schemas.microsoft.com/office/drawing/2014/main" xmlns="" id="{78FF4349-BABF-81D5-5127-BBA42F0AE7A5}"/>
              </a:ext>
            </a:extLst>
          </p:cNvPr>
          <p:cNvSpPr/>
          <p:nvPr/>
        </p:nvSpPr>
        <p:spPr>
          <a:xfrm>
            <a:off x="1399332" y="2895600"/>
            <a:ext cx="1801068" cy="21421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3B4BE255-6690-105A-C49E-657F180CA41C}"/>
              </a:ext>
            </a:extLst>
          </p:cNvPr>
          <p:cNvSpPr txBox="1"/>
          <p:nvPr/>
        </p:nvSpPr>
        <p:spPr>
          <a:xfrm>
            <a:off x="1399332" y="3151702"/>
            <a:ext cx="2171700" cy="261610"/>
          </a:xfrm>
          <a:prstGeom prst="rect">
            <a:avLst/>
          </a:prstGeom>
          <a:solidFill>
            <a:schemeClr val="accent1">
              <a:alpha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100" dirty="0" smtClean="0">
                <a:solidFill>
                  <a:schemeClr val="bg1"/>
                </a:solidFill>
              </a:rPr>
              <a:t>2000 m2 </a:t>
            </a:r>
            <a:r>
              <a:rPr lang="en-US" sz="1100" dirty="0" err="1" smtClean="0">
                <a:solidFill>
                  <a:schemeClr val="bg1"/>
                </a:solidFill>
              </a:rPr>
              <a:t>disponibles</a:t>
            </a:r>
            <a:r>
              <a:rPr lang="en-US" sz="1100" dirty="0" smtClean="0">
                <a:solidFill>
                  <a:schemeClr val="bg1"/>
                </a:solidFill>
              </a:rPr>
              <a:t> 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095744" y="2071678"/>
            <a:ext cx="206636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CC00"/>
                </a:solidFill>
              </a:rPr>
              <a:t>Local Administrative Office</a:t>
            </a:r>
            <a:endParaRPr lang="en-US" b="1" dirty="0">
              <a:solidFill>
                <a:srgbClr val="FFCC00"/>
              </a:solidFill>
            </a:endParaRPr>
          </a:p>
        </p:txBody>
      </p:sp>
      <p:cxnSp>
        <p:nvCxnSpPr>
          <p:cNvPr id="18" name="Straight Arrow Connector 6">
            <a:extLst>
              <a:ext uri="{FF2B5EF4-FFF2-40B4-BE49-F238E27FC236}">
                <a16:creationId xmlns:a16="http://schemas.microsoft.com/office/drawing/2014/main" xmlns="" id="{95E6594C-343B-FA3A-C242-E895B113F6B3}"/>
              </a:ext>
            </a:extLst>
          </p:cNvPr>
          <p:cNvCxnSpPr/>
          <p:nvPr/>
        </p:nvCxnSpPr>
        <p:spPr>
          <a:xfrm rot="10800000" flipV="1">
            <a:off x="3309926" y="2500306"/>
            <a:ext cx="795342" cy="26194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20" name="TextBox 2">
            <a:extLst>
              <a:ext uri="{FF2B5EF4-FFF2-40B4-BE49-F238E27FC236}">
                <a16:creationId xmlns:a16="http://schemas.microsoft.com/office/drawing/2014/main" xmlns="" id="{59D6D73A-9AEA-A8BA-15E6-F6FA869D4A7A}"/>
              </a:ext>
            </a:extLst>
          </p:cNvPr>
          <p:cNvSpPr txBox="1"/>
          <p:nvPr/>
        </p:nvSpPr>
        <p:spPr>
          <a:xfrm>
            <a:off x="6810388" y="1142984"/>
            <a:ext cx="2786082" cy="830997"/>
          </a:xfrm>
          <a:prstGeom prst="rect">
            <a:avLst/>
          </a:prstGeom>
          <a:solidFill>
            <a:srgbClr val="FFCC00">
              <a:alpha val="60000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1200" b="1" dirty="0" err="1" smtClean="0"/>
              <a:t>L’équipe</a:t>
            </a:r>
            <a:r>
              <a:rPr lang="en-US" sz="1200" b="1" dirty="0" smtClean="0"/>
              <a:t> </a:t>
            </a:r>
            <a:r>
              <a:rPr lang="en-US" sz="1200" b="1" dirty="0" err="1" smtClean="0"/>
              <a:t>médicale</a:t>
            </a:r>
            <a:r>
              <a:rPr lang="en-US" sz="1200" b="1" dirty="0" smtClean="0"/>
              <a:t>  </a:t>
            </a:r>
            <a:r>
              <a:rPr lang="en-US" sz="1200" b="1" dirty="0" err="1" smtClean="0"/>
              <a:t>actuelle</a:t>
            </a:r>
            <a:r>
              <a:rPr lang="en-US" sz="1200" b="1" dirty="0" smtClean="0"/>
              <a:t> </a:t>
            </a:r>
            <a:endParaRPr lang="en-US" sz="12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b="1" dirty="0"/>
              <a:t>1 </a:t>
            </a:r>
            <a:r>
              <a:rPr lang="en-US" sz="1200" b="1" dirty="0" err="1" smtClean="0"/>
              <a:t>assitant</a:t>
            </a:r>
            <a:r>
              <a:rPr lang="en-US" sz="1200" b="1" dirty="0" smtClean="0"/>
              <a:t> de santé</a:t>
            </a:r>
            <a:endParaRPr lang="en-US" sz="12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b="1" dirty="0"/>
              <a:t>1 </a:t>
            </a:r>
            <a:r>
              <a:rPr lang="en-US" sz="1200" b="1" dirty="0" err="1" smtClean="0"/>
              <a:t>infirmière</a:t>
            </a:r>
            <a:endParaRPr lang="en-US" sz="12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b="1" dirty="0"/>
              <a:t>1 </a:t>
            </a:r>
            <a:r>
              <a:rPr lang="en-US" sz="1200" b="1" dirty="0" smtClean="0"/>
              <a:t>assistant e </a:t>
            </a:r>
            <a:r>
              <a:rPr lang="en-US" sz="1200" b="1" dirty="0" err="1" smtClean="0"/>
              <a:t>administrtaive</a:t>
            </a:r>
            <a:endParaRPr lang="en-US" sz="1200" b="1" dirty="0"/>
          </a:p>
        </p:txBody>
      </p:sp>
      <p:sp>
        <p:nvSpPr>
          <p:cNvPr id="28" name="TextBox 4">
            <a:extLst>
              <a:ext uri="{FF2B5EF4-FFF2-40B4-BE49-F238E27FC236}">
                <a16:creationId xmlns:a16="http://schemas.microsoft.com/office/drawing/2014/main" xmlns="" id="{7A9B4069-817A-78E3-F9DF-CB37A834B859}"/>
              </a:ext>
            </a:extLst>
          </p:cNvPr>
          <p:cNvSpPr txBox="1"/>
          <p:nvPr/>
        </p:nvSpPr>
        <p:spPr>
          <a:xfrm>
            <a:off x="6596074" y="2357430"/>
            <a:ext cx="3095612" cy="646331"/>
          </a:xfrm>
          <a:prstGeom prst="rect">
            <a:avLst/>
          </a:prstGeom>
          <a:solidFill>
            <a:srgbClr val="FFCC00">
              <a:alpha val="54000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15 patients  </a:t>
            </a:r>
            <a:r>
              <a:rPr lang="en-US" sz="1200" dirty="0" err="1" smtClean="0"/>
              <a:t>journaliers</a:t>
            </a:r>
            <a:endParaRPr lang="en-US" sz="1200" dirty="0"/>
          </a:p>
          <a:p>
            <a:r>
              <a:rPr lang="en-US" sz="1200" dirty="0" smtClean="0"/>
              <a:t>Diagnostics </a:t>
            </a:r>
            <a:r>
              <a:rPr lang="en-US" sz="1200" dirty="0" err="1" smtClean="0"/>
              <a:t>fréquents</a:t>
            </a:r>
            <a:r>
              <a:rPr lang="en-US" sz="1200" dirty="0" smtClean="0"/>
              <a:t>:  </a:t>
            </a:r>
            <a:r>
              <a:rPr lang="en-US" sz="1200" dirty="0" err="1" smtClean="0"/>
              <a:t>diarrhée</a:t>
            </a:r>
            <a:r>
              <a:rPr lang="en-US" sz="1200" dirty="0" smtClean="0"/>
              <a:t>, grippe et </a:t>
            </a:r>
            <a:r>
              <a:rPr lang="en-US" sz="1200" dirty="0" err="1" smtClean="0"/>
              <a:t>refroidissements</a:t>
            </a:r>
            <a:r>
              <a:rPr lang="en-US" sz="1200" dirty="0" smtClean="0"/>
              <a:t> </a:t>
            </a:r>
            <a:endParaRPr lang="en-US" sz="1200" dirty="0"/>
          </a:p>
        </p:txBody>
      </p:sp>
      <p:sp>
        <p:nvSpPr>
          <p:cNvPr id="31" name="TextBox 3">
            <a:extLst>
              <a:ext uri="{FF2B5EF4-FFF2-40B4-BE49-F238E27FC236}">
                <a16:creationId xmlns:a16="http://schemas.microsoft.com/office/drawing/2014/main" xmlns="" id="{2380CA9E-2506-45F2-7769-1BCF73E72AD8}"/>
              </a:ext>
            </a:extLst>
          </p:cNvPr>
          <p:cNvSpPr txBox="1"/>
          <p:nvPr/>
        </p:nvSpPr>
        <p:spPr>
          <a:xfrm>
            <a:off x="6596074" y="3643314"/>
            <a:ext cx="2857520" cy="461665"/>
          </a:xfrm>
          <a:prstGeom prst="rect">
            <a:avLst/>
          </a:prstGeom>
          <a:solidFill>
            <a:srgbClr val="FFCC00">
              <a:alpha val="44000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1200" dirty="0" err="1" smtClean="0"/>
              <a:t>L’hopital</a:t>
            </a:r>
            <a:r>
              <a:rPr lang="en-US" sz="1200" dirty="0" smtClean="0"/>
              <a:t> le plus </a:t>
            </a:r>
            <a:r>
              <a:rPr lang="en-US" sz="1200" dirty="0" err="1" smtClean="0"/>
              <a:t>proche</a:t>
            </a:r>
            <a:r>
              <a:rPr lang="en-US" sz="1200" dirty="0" smtClean="0"/>
              <a:t> </a:t>
            </a:r>
            <a:r>
              <a:rPr lang="en-US" sz="1200" dirty="0" err="1" smtClean="0"/>
              <a:t>est</a:t>
            </a:r>
            <a:r>
              <a:rPr lang="en-US" sz="1200" dirty="0" smtClean="0"/>
              <a:t>  </a:t>
            </a:r>
            <a:r>
              <a:rPr lang="en-US" sz="1200" dirty="0" err="1"/>
              <a:t>Dhulikhel</a:t>
            </a:r>
            <a:r>
              <a:rPr lang="en-US" sz="1200" dirty="0"/>
              <a:t> </a:t>
            </a:r>
            <a:r>
              <a:rPr lang="en-US" sz="1200" dirty="0" smtClean="0"/>
              <a:t>2 </a:t>
            </a:r>
            <a:r>
              <a:rPr lang="en-US" sz="1200" dirty="0" err="1" smtClean="0"/>
              <a:t>jours</a:t>
            </a:r>
            <a:r>
              <a:rPr lang="en-US" sz="1200" dirty="0" smtClean="0"/>
              <a:t> de </a:t>
            </a:r>
            <a:r>
              <a:rPr lang="en-US" sz="1200" dirty="0" err="1" smtClean="0"/>
              <a:t>marche</a:t>
            </a:r>
            <a:r>
              <a:rPr lang="en-US" sz="1200" dirty="0" smtClean="0"/>
              <a:t>  </a:t>
            </a:r>
            <a:r>
              <a:rPr lang="en-US" sz="1200" dirty="0" err="1" smtClean="0"/>
              <a:t>ou</a:t>
            </a:r>
            <a:r>
              <a:rPr lang="en-US" sz="1200" dirty="0" smtClean="0"/>
              <a:t>  6 h de transport </a:t>
            </a:r>
            <a:endParaRPr lang="en-US" sz="1200" dirty="0"/>
          </a:p>
        </p:txBody>
      </p:sp>
      <p:sp>
        <p:nvSpPr>
          <p:cNvPr id="33" name="TextBox 9">
            <a:extLst>
              <a:ext uri="{FF2B5EF4-FFF2-40B4-BE49-F238E27FC236}">
                <a16:creationId xmlns:a16="http://schemas.microsoft.com/office/drawing/2014/main" xmlns="" id="{0DC64358-2B58-DEB3-223C-B45CACDC4875}"/>
              </a:ext>
            </a:extLst>
          </p:cNvPr>
          <p:cNvSpPr txBox="1"/>
          <p:nvPr/>
        </p:nvSpPr>
        <p:spPr>
          <a:xfrm>
            <a:off x="952472" y="2071678"/>
            <a:ext cx="1111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FF00"/>
                </a:solidFill>
              </a:rPr>
              <a:t>Temporary</a:t>
            </a:r>
          </a:p>
          <a:p>
            <a:r>
              <a:rPr lang="en-US" sz="1400" dirty="0">
                <a:solidFill>
                  <a:srgbClr val="FFFF00"/>
                </a:solidFill>
              </a:rPr>
              <a:t> health post</a:t>
            </a:r>
          </a:p>
        </p:txBody>
      </p:sp>
    </p:spTree>
    <p:extLst>
      <p:ext uri="{BB962C8B-B14F-4D97-AF65-F5344CB8AC3E}">
        <p14:creationId xmlns="" xmlns:p14="http://schemas.microsoft.com/office/powerpoint/2010/main" val="387653779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4000" advClick="0" advTm="6000">
        <p:push/>
        <p:sndAc>
          <p:stSnd>
            <p:snd r:embed="rId8" name="chimes.wav"/>
          </p:stSnd>
        </p:sndAc>
      </p:transition>
    </mc:Choice>
    <mc:Fallback>
      <p:transition spd="slow" advClick="0" advTm="6000">
        <p:push/>
        <p:sndAc>
          <p:stSnd>
            <p:snd r:embed="rId3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25437" y="125539"/>
            <a:ext cx="9753600" cy="407862"/>
          </a:xfrm>
        </p:spPr>
        <p:txBody>
          <a:bodyPr/>
          <a:lstStyle/>
          <a:p>
            <a:r>
              <a:rPr lang="en-US" sz="2800" b="1" i="1" dirty="0" smtClean="0">
                <a:solidFill>
                  <a:srgbClr val="C00000"/>
                </a:solidFill>
              </a:rPr>
              <a:t>Plan de la </a:t>
            </a:r>
            <a:r>
              <a:rPr lang="en-US" sz="2800" b="1" i="1" dirty="0" err="1" smtClean="0">
                <a:solidFill>
                  <a:srgbClr val="C00000"/>
                </a:solidFill>
              </a:rPr>
              <a:t>maison</a:t>
            </a:r>
            <a:r>
              <a:rPr lang="en-US" sz="2800" b="1" i="1" dirty="0" smtClean="0">
                <a:solidFill>
                  <a:srgbClr val="C00000"/>
                </a:solidFill>
              </a:rPr>
              <a:t> de santé  </a:t>
            </a:r>
            <a:r>
              <a:rPr lang="en-US" sz="2800" b="1" i="1" dirty="0" err="1" smtClean="0">
                <a:solidFill>
                  <a:srgbClr val="C00000"/>
                </a:solidFill>
              </a:rPr>
              <a:t>proposé</a:t>
            </a:r>
            <a:endParaRPr lang="en-US" sz="2800" b="1" i="1" dirty="0">
              <a:solidFill>
                <a:srgbClr val="C00000"/>
              </a:solidFill>
            </a:endParaRPr>
          </a:p>
        </p:txBody>
      </p:sp>
      <p:pic>
        <p:nvPicPr>
          <p:cNvPr id="13" name="Picture Placeholder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6315" b="6315"/>
          <a:stretch/>
        </p:blipFill>
        <p:spPr>
          <a:xfrm>
            <a:off x="468337" y="577709"/>
            <a:ext cx="9067800" cy="560327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9525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grpSp>
        <p:nvGrpSpPr>
          <p:cNvPr id="21" name="Group 20"/>
          <p:cNvGrpSpPr/>
          <p:nvPr/>
        </p:nvGrpSpPr>
        <p:grpSpPr>
          <a:xfrm>
            <a:off x="-25398" y="5709138"/>
            <a:ext cx="9931398" cy="1219200"/>
            <a:chOff x="-25398" y="5709138"/>
            <a:chExt cx="9931398" cy="1219200"/>
          </a:xfrm>
        </p:grpSpPr>
        <p:grpSp>
          <p:nvGrpSpPr>
            <p:cNvPr id="23" name="Group 22"/>
            <p:cNvGrpSpPr/>
            <p:nvPr/>
          </p:nvGrpSpPr>
          <p:grpSpPr>
            <a:xfrm>
              <a:off x="-25398" y="6166338"/>
              <a:ext cx="9931398" cy="762000"/>
              <a:chOff x="-25398" y="6096000"/>
              <a:chExt cx="9931398" cy="762000"/>
            </a:xfrm>
          </p:grpSpPr>
          <p:grpSp>
            <p:nvGrpSpPr>
              <p:cNvPr id="24" name="Group 23"/>
              <p:cNvGrpSpPr/>
              <p:nvPr/>
            </p:nvGrpSpPr>
            <p:grpSpPr>
              <a:xfrm>
                <a:off x="-25398" y="6180687"/>
                <a:ext cx="9931398" cy="677313"/>
                <a:chOff x="-25398" y="6180687"/>
                <a:chExt cx="9931398" cy="677313"/>
              </a:xfrm>
            </p:grpSpPr>
            <p:sp>
              <p:nvSpPr>
                <p:cNvPr id="27" name="TextBox 26"/>
                <p:cNvSpPr txBox="1"/>
                <p:nvPr/>
              </p:nvSpPr>
              <p:spPr>
                <a:xfrm>
                  <a:off x="-25398" y="6180687"/>
                  <a:ext cx="9931398" cy="677313"/>
                </a:xfrm>
                <a:prstGeom prst="rect">
                  <a:avLst/>
                </a:prstGeom>
                <a:solidFill>
                  <a:srgbClr val="FFCC00"/>
                </a:solidFill>
              </p:spPr>
              <p:txBody>
                <a:bodyPr wrap="square" rtlCol="0">
                  <a:spAutoFit/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9" name="TextBox 28"/>
                <p:cNvSpPr txBox="1"/>
                <p:nvPr/>
              </p:nvSpPr>
              <p:spPr>
                <a:xfrm>
                  <a:off x="152400" y="6229032"/>
                  <a:ext cx="1549400" cy="54901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400" b="1" dirty="0">
                      <a:solidFill>
                        <a:srgbClr val="000099"/>
                      </a:solidFill>
                      <a:latin typeface="Arial Black" pitchFamily="34" charset="0"/>
                    </a:rPr>
                    <a:t>Help for </a:t>
                  </a:r>
                </a:p>
                <a:p>
                  <a:pPr algn="ctr"/>
                  <a:r>
                    <a:rPr lang="en-US" sz="1400" b="1" dirty="0">
                      <a:solidFill>
                        <a:srgbClr val="000099"/>
                      </a:solidFill>
                      <a:latin typeface="Arial Black" pitchFamily="34" charset="0"/>
                    </a:rPr>
                    <a:t>Public Health </a:t>
                  </a:r>
                </a:p>
              </p:txBody>
            </p:sp>
            <p:sp>
              <p:nvSpPr>
                <p:cNvPr id="30" name="TextBox 29"/>
                <p:cNvSpPr txBox="1"/>
                <p:nvPr/>
              </p:nvSpPr>
              <p:spPr>
                <a:xfrm>
                  <a:off x="6637137" y="6248400"/>
                  <a:ext cx="1744863" cy="4308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100" b="1" dirty="0">
                      <a:solidFill>
                        <a:srgbClr val="FF0000"/>
                      </a:solidFill>
                      <a:latin typeface="Arial Black" pitchFamily="34" charset="0"/>
                    </a:rPr>
                    <a:t>Free for </a:t>
                  </a:r>
                </a:p>
                <a:p>
                  <a:pPr algn="ctr"/>
                  <a:r>
                    <a:rPr lang="en-US" sz="1100" b="1" dirty="0">
                      <a:solidFill>
                        <a:srgbClr val="FF0000"/>
                      </a:solidFill>
                      <a:latin typeface="Arial Black" pitchFamily="34" charset="0"/>
                    </a:rPr>
                    <a:t>Public Service  </a:t>
                  </a:r>
                </a:p>
              </p:txBody>
            </p:sp>
          </p:grpSp>
          <p:pic>
            <p:nvPicPr>
              <p:cNvPr id="25" name="Picture 12" descr="C:\Users\HP\AppData\Local\Microsoft\Windows\Temporary Internet Files\Content.IE5\0IFFB9HF\800px-Medicine_Drugs.svg[1].png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94338" y="6268140"/>
                <a:ext cx="655050" cy="50777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6" name="Picture 25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514273" y="6096000"/>
                <a:ext cx="1336797" cy="671183"/>
              </a:xfrm>
              <a:prstGeom prst="rect">
                <a:avLst/>
              </a:prstGeom>
            </p:spPr>
          </p:pic>
        </p:grpSp>
        <p:pic>
          <p:nvPicPr>
            <p:cNvPr id="22" name="Picture 3" descr="C:\Users\HP\AppData\Local\Microsoft\Windows\Temporary Internet Files\Content.IE5\KQYKJO5Q\doctor-1295583_960_720[1].pn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3922" y="5709138"/>
              <a:ext cx="685800" cy="579549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FCB91FFC-51BF-CCE7-95D0-8651E82A1765}"/>
              </a:ext>
            </a:extLst>
          </p:cNvPr>
          <p:cNvSpPr txBox="1"/>
          <p:nvPr/>
        </p:nvSpPr>
        <p:spPr>
          <a:xfrm>
            <a:off x="1143000" y="6513584"/>
            <a:ext cx="6375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0000FF"/>
                </a:solidFill>
              </a:rPr>
              <a:t>Proposal for the construction of a new health post for </a:t>
            </a:r>
            <a:r>
              <a:rPr lang="en-US" sz="1200" b="1" dirty="0">
                <a:solidFill>
                  <a:srgbClr val="0000FF"/>
                </a:solidFill>
              </a:rPr>
              <a:t>Jure Village, </a:t>
            </a:r>
            <a:r>
              <a:rPr lang="en-US" sz="1200" b="1" dirty="0" err="1">
                <a:solidFill>
                  <a:srgbClr val="0000FF"/>
                </a:solidFill>
              </a:rPr>
              <a:t>Kavre</a:t>
            </a:r>
            <a:r>
              <a:rPr lang="en-US" sz="1200" b="1" dirty="0">
                <a:solidFill>
                  <a:srgbClr val="0000FF"/>
                </a:solidFill>
              </a:rPr>
              <a:t> </a:t>
            </a:r>
            <a:r>
              <a:rPr lang="en-US" sz="1200" dirty="0">
                <a:solidFill>
                  <a:srgbClr val="0000FF"/>
                </a:solidFill>
              </a:rPr>
              <a:t> </a:t>
            </a:r>
          </a:p>
        </p:txBody>
      </p:sp>
    </p:spTree>
    <p:extLst>
      <p:ext uri="{BB962C8B-B14F-4D97-AF65-F5344CB8AC3E}">
        <p14:creationId xmlns="" xmlns:p14="http://schemas.microsoft.com/office/powerpoint/2010/main" val="212058059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4000" advClick="0" advTm="6000">
        <p:push/>
        <p:sndAc>
          <p:stSnd>
            <p:snd r:embed="rId8" name="chimes.wav"/>
          </p:stSnd>
        </p:sndAc>
      </p:transition>
    </mc:Choice>
    <mc:Fallback>
      <p:transition spd="slow" advClick="0" advTm="6000">
        <p:push/>
        <p:sndAc>
          <p:stSnd>
            <p:snd r:embed="rId3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25437" y="125539"/>
            <a:ext cx="9753600" cy="533400"/>
          </a:xfrm>
        </p:spPr>
        <p:txBody>
          <a:bodyPr/>
          <a:lstStyle/>
          <a:p>
            <a:r>
              <a:rPr lang="en-US" sz="2800" b="1" i="1" dirty="0" err="1" smtClean="0">
                <a:solidFill>
                  <a:srgbClr val="C00000"/>
                </a:solidFill>
              </a:rPr>
              <a:t>Vue</a:t>
            </a:r>
            <a:r>
              <a:rPr lang="en-US" sz="2800" b="1" i="1" dirty="0" smtClean="0">
                <a:solidFill>
                  <a:srgbClr val="C00000"/>
                </a:solidFill>
              </a:rPr>
              <a:t> </a:t>
            </a:r>
            <a:r>
              <a:rPr lang="en-US" sz="2800" b="1" i="1" dirty="0" err="1" smtClean="0">
                <a:solidFill>
                  <a:srgbClr val="C00000"/>
                </a:solidFill>
              </a:rPr>
              <a:t>extérieure</a:t>
            </a:r>
            <a:r>
              <a:rPr lang="en-US" sz="2800" b="1" i="1" dirty="0" smtClean="0">
                <a:solidFill>
                  <a:srgbClr val="C00000"/>
                </a:solidFill>
              </a:rPr>
              <a:t> </a:t>
            </a:r>
            <a:endParaRPr lang="en-US" sz="2800" b="1" i="1" dirty="0">
              <a:solidFill>
                <a:srgbClr val="C00000"/>
              </a:solidFill>
            </a:endParaRPr>
          </a:p>
        </p:txBody>
      </p:sp>
      <p:pic>
        <p:nvPicPr>
          <p:cNvPr id="13" name="Picture Placeholder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822" y="666757"/>
            <a:ext cx="8610600" cy="547773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9525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grpSp>
        <p:nvGrpSpPr>
          <p:cNvPr id="21" name="Group 20"/>
          <p:cNvGrpSpPr/>
          <p:nvPr/>
        </p:nvGrpSpPr>
        <p:grpSpPr>
          <a:xfrm>
            <a:off x="-25398" y="5709138"/>
            <a:ext cx="9931398" cy="1219200"/>
            <a:chOff x="-25398" y="5709138"/>
            <a:chExt cx="9931398" cy="1219200"/>
          </a:xfrm>
        </p:grpSpPr>
        <p:grpSp>
          <p:nvGrpSpPr>
            <p:cNvPr id="23" name="Group 22"/>
            <p:cNvGrpSpPr/>
            <p:nvPr/>
          </p:nvGrpSpPr>
          <p:grpSpPr>
            <a:xfrm>
              <a:off x="-25398" y="6166338"/>
              <a:ext cx="9931398" cy="762000"/>
              <a:chOff x="-25398" y="6096000"/>
              <a:chExt cx="9931398" cy="762000"/>
            </a:xfrm>
          </p:grpSpPr>
          <p:grpSp>
            <p:nvGrpSpPr>
              <p:cNvPr id="24" name="Group 23"/>
              <p:cNvGrpSpPr/>
              <p:nvPr/>
            </p:nvGrpSpPr>
            <p:grpSpPr>
              <a:xfrm>
                <a:off x="-25398" y="6180687"/>
                <a:ext cx="9931398" cy="677313"/>
                <a:chOff x="-25398" y="6180687"/>
                <a:chExt cx="9931398" cy="677313"/>
              </a:xfrm>
            </p:grpSpPr>
            <p:sp>
              <p:nvSpPr>
                <p:cNvPr id="27" name="TextBox 26"/>
                <p:cNvSpPr txBox="1"/>
                <p:nvPr/>
              </p:nvSpPr>
              <p:spPr>
                <a:xfrm>
                  <a:off x="-25398" y="6180687"/>
                  <a:ext cx="9931398" cy="677313"/>
                </a:xfrm>
                <a:prstGeom prst="rect">
                  <a:avLst/>
                </a:prstGeom>
                <a:solidFill>
                  <a:srgbClr val="FFCC00"/>
                </a:solidFill>
              </p:spPr>
              <p:txBody>
                <a:bodyPr wrap="square" rtlCol="0">
                  <a:spAutoFit/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9" name="TextBox 28"/>
                <p:cNvSpPr txBox="1"/>
                <p:nvPr/>
              </p:nvSpPr>
              <p:spPr>
                <a:xfrm>
                  <a:off x="152400" y="6229032"/>
                  <a:ext cx="1549400" cy="54901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400" b="1" dirty="0">
                      <a:solidFill>
                        <a:srgbClr val="000099"/>
                      </a:solidFill>
                      <a:latin typeface="Arial Black" pitchFamily="34" charset="0"/>
                    </a:rPr>
                    <a:t>Help for </a:t>
                  </a:r>
                </a:p>
                <a:p>
                  <a:pPr algn="ctr"/>
                  <a:r>
                    <a:rPr lang="en-US" sz="1400" b="1" dirty="0">
                      <a:solidFill>
                        <a:srgbClr val="000099"/>
                      </a:solidFill>
                      <a:latin typeface="Arial Black" pitchFamily="34" charset="0"/>
                    </a:rPr>
                    <a:t>Public Health </a:t>
                  </a:r>
                </a:p>
              </p:txBody>
            </p:sp>
            <p:sp>
              <p:nvSpPr>
                <p:cNvPr id="30" name="TextBox 29"/>
                <p:cNvSpPr txBox="1"/>
                <p:nvPr/>
              </p:nvSpPr>
              <p:spPr>
                <a:xfrm>
                  <a:off x="6637137" y="6248400"/>
                  <a:ext cx="1744863" cy="4308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100" b="1" dirty="0">
                      <a:solidFill>
                        <a:srgbClr val="FF0000"/>
                      </a:solidFill>
                      <a:latin typeface="Arial Black" pitchFamily="34" charset="0"/>
                    </a:rPr>
                    <a:t>Free for </a:t>
                  </a:r>
                </a:p>
                <a:p>
                  <a:pPr algn="ctr"/>
                  <a:r>
                    <a:rPr lang="en-US" sz="1100" b="1" dirty="0">
                      <a:solidFill>
                        <a:srgbClr val="FF0000"/>
                      </a:solidFill>
                      <a:latin typeface="Arial Black" pitchFamily="34" charset="0"/>
                    </a:rPr>
                    <a:t>Public Service  </a:t>
                  </a:r>
                </a:p>
              </p:txBody>
            </p:sp>
          </p:grpSp>
          <p:pic>
            <p:nvPicPr>
              <p:cNvPr id="25" name="Picture 12" descr="C:\Users\HP\AppData\Local\Microsoft\Windows\Temporary Internet Files\Content.IE5\0IFFB9HF\800px-Medicine_Drugs.svg[1].png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94338" y="6268140"/>
                <a:ext cx="655050" cy="50777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6" name="Picture 25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514273" y="6096000"/>
                <a:ext cx="1336797" cy="671183"/>
              </a:xfrm>
              <a:prstGeom prst="rect">
                <a:avLst/>
              </a:prstGeom>
            </p:spPr>
          </p:pic>
        </p:grpSp>
        <p:pic>
          <p:nvPicPr>
            <p:cNvPr id="22" name="Picture 3" descr="C:\Users\HP\AppData\Local\Microsoft\Windows\Temporary Internet Files\Content.IE5\KQYKJO5Q\doctor-1295583_960_720[1].pn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3922" y="5709138"/>
              <a:ext cx="685800" cy="579549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101A47BE-CBAB-95E1-30A5-C327526871E9}"/>
              </a:ext>
            </a:extLst>
          </p:cNvPr>
          <p:cNvSpPr txBox="1"/>
          <p:nvPr/>
        </p:nvSpPr>
        <p:spPr>
          <a:xfrm>
            <a:off x="1143000" y="6513584"/>
            <a:ext cx="6375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0000FF"/>
                </a:solidFill>
              </a:rPr>
              <a:t>Proposal for the construction of a new health post for </a:t>
            </a:r>
            <a:r>
              <a:rPr lang="en-US" sz="1200" b="1" dirty="0">
                <a:solidFill>
                  <a:srgbClr val="0000FF"/>
                </a:solidFill>
              </a:rPr>
              <a:t>Jure Village, </a:t>
            </a:r>
            <a:r>
              <a:rPr lang="en-US" sz="1200" b="1" dirty="0" err="1">
                <a:solidFill>
                  <a:srgbClr val="0000FF"/>
                </a:solidFill>
              </a:rPr>
              <a:t>Kavre</a:t>
            </a:r>
            <a:r>
              <a:rPr lang="en-US" sz="1200" b="1" dirty="0">
                <a:solidFill>
                  <a:srgbClr val="0000FF"/>
                </a:solidFill>
              </a:rPr>
              <a:t> </a:t>
            </a:r>
            <a:r>
              <a:rPr lang="en-US" sz="1200" dirty="0">
                <a:solidFill>
                  <a:srgbClr val="0000FF"/>
                </a:solidFill>
              </a:rPr>
              <a:t> </a:t>
            </a:r>
          </a:p>
        </p:txBody>
      </p:sp>
    </p:spTree>
    <p:extLst>
      <p:ext uri="{BB962C8B-B14F-4D97-AF65-F5344CB8AC3E}">
        <p14:creationId xmlns="" xmlns:p14="http://schemas.microsoft.com/office/powerpoint/2010/main" val="108255762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4000" advClick="0" advTm="6000">
        <p:push/>
        <p:sndAc>
          <p:stSnd>
            <p:snd r:embed="rId8" name="chimes.wav"/>
          </p:stSnd>
        </p:sndAc>
      </p:transition>
    </mc:Choice>
    <mc:Fallback>
      <p:transition spd="slow" advClick="0" advTm="6000">
        <p:push/>
        <p:sndAc>
          <p:stSnd>
            <p:snd r:embed="rId3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25437" y="125539"/>
            <a:ext cx="9753600" cy="533400"/>
          </a:xfrm>
        </p:spPr>
        <p:txBody>
          <a:bodyPr/>
          <a:lstStyle/>
          <a:p>
            <a:r>
              <a:rPr lang="en-US" sz="2800" b="1" i="1" dirty="0" err="1" smtClean="0">
                <a:solidFill>
                  <a:srgbClr val="C00000"/>
                </a:solidFill>
              </a:rPr>
              <a:t>Projet</a:t>
            </a:r>
            <a:r>
              <a:rPr lang="en-US" sz="2800" b="1" i="1" dirty="0" smtClean="0">
                <a:solidFill>
                  <a:srgbClr val="C00000"/>
                </a:solidFill>
              </a:rPr>
              <a:t> </a:t>
            </a:r>
            <a:endParaRPr lang="en-US" sz="2800" b="1" i="1" dirty="0">
              <a:solidFill>
                <a:srgbClr val="C00000"/>
              </a:solidFill>
            </a:endParaRPr>
          </a:p>
        </p:txBody>
      </p:sp>
      <p:pic>
        <p:nvPicPr>
          <p:cNvPr id="13" name="Picture Placeholder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4570" r="14570"/>
          <a:stretch/>
        </p:blipFill>
        <p:spPr>
          <a:xfrm>
            <a:off x="776822" y="666757"/>
            <a:ext cx="8610600" cy="547773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9525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grpSp>
        <p:nvGrpSpPr>
          <p:cNvPr id="21" name="Group 20"/>
          <p:cNvGrpSpPr/>
          <p:nvPr/>
        </p:nvGrpSpPr>
        <p:grpSpPr>
          <a:xfrm>
            <a:off x="-25398" y="5709138"/>
            <a:ext cx="9931398" cy="1219200"/>
            <a:chOff x="-25398" y="5709138"/>
            <a:chExt cx="9931398" cy="1219200"/>
          </a:xfrm>
        </p:grpSpPr>
        <p:grpSp>
          <p:nvGrpSpPr>
            <p:cNvPr id="23" name="Group 22"/>
            <p:cNvGrpSpPr/>
            <p:nvPr/>
          </p:nvGrpSpPr>
          <p:grpSpPr>
            <a:xfrm>
              <a:off x="-25398" y="6166338"/>
              <a:ext cx="9931398" cy="762000"/>
              <a:chOff x="-25398" y="6096000"/>
              <a:chExt cx="9931398" cy="762000"/>
            </a:xfrm>
          </p:grpSpPr>
          <p:grpSp>
            <p:nvGrpSpPr>
              <p:cNvPr id="24" name="Group 23"/>
              <p:cNvGrpSpPr/>
              <p:nvPr/>
            </p:nvGrpSpPr>
            <p:grpSpPr>
              <a:xfrm>
                <a:off x="-25398" y="6180687"/>
                <a:ext cx="9931398" cy="677313"/>
                <a:chOff x="-25398" y="6180687"/>
                <a:chExt cx="9931398" cy="677313"/>
              </a:xfrm>
            </p:grpSpPr>
            <p:sp>
              <p:nvSpPr>
                <p:cNvPr id="27" name="TextBox 26"/>
                <p:cNvSpPr txBox="1"/>
                <p:nvPr/>
              </p:nvSpPr>
              <p:spPr>
                <a:xfrm>
                  <a:off x="-25398" y="6180687"/>
                  <a:ext cx="9931398" cy="677313"/>
                </a:xfrm>
                <a:prstGeom prst="rect">
                  <a:avLst/>
                </a:prstGeom>
                <a:solidFill>
                  <a:srgbClr val="FFCC00"/>
                </a:solidFill>
              </p:spPr>
              <p:txBody>
                <a:bodyPr wrap="square" rtlCol="0">
                  <a:spAutoFit/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9" name="TextBox 28"/>
                <p:cNvSpPr txBox="1"/>
                <p:nvPr/>
              </p:nvSpPr>
              <p:spPr>
                <a:xfrm>
                  <a:off x="152400" y="6229032"/>
                  <a:ext cx="1549400" cy="54901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400" b="1" dirty="0">
                      <a:solidFill>
                        <a:srgbClr val="000099"/>
                      </a:solidFill>
                      <a:latin typeface="Arial Black" pitchFamily="34" charset="0"/>
                    </a:rPr>
                    <a:t>Help for </a:t>
                  </a:r>
                </a:p>
                <a:p>
                  <a:pPr algn="ctr"/>
                  <a:r>
                    <a:rPr lang="en-US" sz="1400" b="1" dirty="0">
                      <a:solidFill>
                        <a:srgbClr val="000099"/>
                      </a:solidFill>
                      <a:latin typeface="Arial Black" pitchFamily="34" charset="0"/>
                    </a:rPr>
                    <a:t>Public Health </a:t>
                  </a:r>
                </a:p>
              </p:txBody>
            </p:sp>
            <p:sp>
              <p:nvSpPr>
                <p:cNvPr id="30" name="TextBox 29"/>
                <p:cNvSpPr txBox="1"/>
                <p:nvPr/>
              </p:nvSpPr>
              <p:spPr>
                <a:xfrm>
                  <a:off x="6637137" y="6248400"/>
                  <a:ext cx="1744863" cy="4308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100" b="1" dirty="0">
                      <a:solidFill>
                        <a:srgbClr val="FF0000"/>
                      </a:solidFill>
                      <a:latin typeface="Arial Black" pitchFamily="34" charset="0"/>
                    </a:rPr>
                    <a:t>Free for </a:t>
                  </a:r>
                </a:p>
                <a:p>
                  <a:pPr algn="ctr"/>
                  <a:r>
                    <a:rPr lang="en-US" sz="1100" b="1" dirty="0">
                      <a:solidFill>
                        <a:srgbClr val="FF0000"/>
                      </a:solidFill>
                      <a:latin typeface="Arial Black" pitchFamily="34" charset="0"/>
                    </a:rPr>
                    <a:t>Public Service  </a:t>
                  </a:r>
                </a:p>
              </p:txBody>
            </p:sp>
          </p:grpSp>
          <p:pic>
            <p:nvPicPr>
              <p:cNvPr id="25" name="Picture 12" descr="C:\Users\HP\AppData\Local\Microsoft\Windows\Temporary Internet Files\Content.IE5\0IFFB9HF\800px-Medicine_Drugs.svg[1].png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94338" y="6268140"/>
                <a:ext cx="655050" cy="50777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6" name="Picture 25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514273" y="6096000"/>
                <a:ext cx="1336797" cy="671183"/>
              </a:xfrm>
              <a:prstGeom prst="rect">
                <a:avLst/>
              </a:prstGeom>
            </p:spPr>
          </p:pic>
        </p:grpSp>
        <p:pic>
          <p:nvPicPr>
            <p:cNvPr id="22" name="Picture 3" descr="C:\Users\HP\AppData\Local\Microsoft\Windows\Temporary Internet Files\Content.IE5\KQYKJO5Q\doctor-1295583_960_720[1].pn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3922" y="5709138"/>
              <a:ext cx="685800" cy="579549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101A47BE-CBAB-95E1-30A5-C327526871E9}"/>
              </a:ext>
            </a:extLst>
          </p:cNvPr>
          <p:cNvSpPr txBox="1"/>
          <p:nvPr/>
        </p:nvSpPr>
        <p:spPr>
          <a:xfrm>
            <a:off x="1143000" y="6513584"/>
            <a:ext cx="6375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0000FF"/>
                </a:solidFill>
              </a:rPr>
              <a:t>Proposal for the construction of a new health post for </a:t>
            </a:r>
            <a:r>
              <a:rPr lang="en-US" sz="1200" b="1" dirty="0">
                <a:solidFill>
                  <a:srgbClr val="0000FF"/>
                </a:solidFill>
              </a:rPr>
              <a:t>Jure Village, </a:t>
            </a:r>
            <a:r>
              <a:rPr lang="en-US" sz="1200" b="1" dirty="0" err="1">
                <a:solidFill>
                  <a:srgbClr val="0000FF"/>
                </a:solidFill>
              </a:rPr>
              <a:t>Kavre</a:t>
            </a:r>
            <a:r>
              <a:rPr lang="en-US" sz="1200" b="1" dirty="0">
                <a:solidFill>
                  <a:srgbClr val="0000FF"/>
                </a:solidFill>
              </a:rPr>
              <a:t> </a:t>
            </a:r>
            <a:r>
              <a:rPr lang="en-US" sz="1200" dirty="0">
                <a:solidFill>
                  <a:srgbClr val="0000FF"/>
                </a:solidFill>
              </a:rPr>
              <a:t> </a:t>
            </a:r>
          </a:p>
        </p:txBody>
      </p:sp>
    </p:spTree>
    <p:extLst>
      <p:ext uri="{BB962C8B-B14F-4D97-AF65-F5344CB8AC3E}">
        <p14:creationId xmlns="" xmlns:p14="http://schemas.microsoft.com/office/powerpoint/2010/main" val="412812099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4000" advClick="0" advTm="6000">
        <p:push/>
        <p:sndAc>
          <p:stSnd>
            <p:snd r:embed="rId8" name="chimes.wav"/>
          </p:stSnd>
        </p:sndAc>
      </p:transition>
    </mc:Choice>
    <mc:Fallback>
      <p:transition spd="slow" advClick="0" advTm="6000">
        <p:push/>
        <p:sndAc>
          <p:stSnd>
            <p:snd r:embed="rId3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25437" y="125539"/>
            <a:ext cx="9753600" cy="533400"/>
          </a:xfrm>
        </p:spPr>
        <p:txBody>
          <a:bodyPr/>
          <a:lstStyle/>
          <a:p>
            <a:r>
              <a:rPr lang="en-US" sz="2800" b="1" i="1" dirty="0" err="1" smtClean="0">
                <a:solidFill>
                  <a:srgbClr val="C00000"/>
                </a:solidFill>
              </a:rPr>
              <a:t>Couts</a:t>
            </a:r>
            <a:r>
              <a:rPr lang="en-US" sz="2800" b="1" i="1" dirty="0" smtClean="0">
                <a:solidFill>
                  <a:srgbClr val="C00000"/>
                </a:solidFill>
              </a:rPr>
              <a:t> </a:t>
            </a:r>
            <a:r>
              <a:rPr lang="en-US" sz="2800" b="1" i="1" dirty="0" err="1" smtClean="0">
                <a:solidFill>
                  <a:srgbClr val="C00000"/>
                </a:solidFill>
              </a:rPr>
              <a:t>estimés</a:t>
            </a:r>
            <a:r>
              <a:rPr lang="en-US" sz="2800" b="1" i="1" dirty="0" smtClean="0">
                <a:solidFill>
                  <a:srgbClr val="C00000"/>
                </a:solidFill>
              </a:rPr>
              <a:t> </a:t>
            </a:r>
            <a:endParaRPr lang="en-US" sz="2800" b="1" i="1" dirty="0">
              <a:solidFill>
                <a:srgbClr val="C00000"/>
              </a:solidFill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-25398" y="5709138"/>
            <a:ext cx="9931398" cy="1219200"/>
            <a:chOff x="-25398" y="5709138"/>
            <a:chExt cx="9931398" cy="1219200"/>
          </a:xfrm>
        </p:grpSpPr>
        <p:grpSp>
          <p:nvGrpSpPr>
            <p:cNvPr id="23" name="Group 22"/>
            <p:cNvGrpSpPr/>
            <p:nvPr/>
          </p:nvGrpSpPr>
          <p:grpSpPr>
            <a:xfrm>
              <a:off x="-25398" y="6166338"/>
              <a:ext cx="9931398" cy="762000"/>
              <a:chOff x="-25398" y="6096000"/>
              <a:chExt cx="9931398" cy="762000"/>
            </a:xfrm>
          </p:grpSpPr>
          <p:grpSp>
            <p:nvGrpSpPr>
              <p:cNvPr id="24" name="Group 23"/>
              <p:cNvGrpSpPr/>
              <p:nvPr/>
            </p:nvGrpSpPr>
            <p:grpSpPr>
              <a:xfrm>
                <a:off x="-25398" y="6180687"/>
                <a:ext cx="9931398" cy="677313"/>
                <a:chOff x="-25398" y="6180687"/>
                <a:chExt cx="9931398" cy="677313"/>
              </a:xfrm>
            </p:grpSpPr>
            <p:sp>
              <p:nvSpPr>
                <p:cNvPr id="27" name="TextBox 26"/>
                <p:cNvSpPr txBox="1"/>
                <p:nvPr/>
              </p:nvSpPr>
              <p:spPr>
                <a:xfrm>
                  <a:off x="-25398" y="6180687"/>
                  <a:ext cx="9931398" cy="677313"/>
                </a:xfrm>
                <a:prstGeom prst="rect">
                  <a:avLst/>
                </a:prstGeom>
                <a:solidFill>
                  <a:srgbClr val="FFCC00"/>
                </a:solidFill>
              </p:spPr>
              <p:txBody>
                <a:bodyPr wrap="square" rtlCol="0">
                  <a:spAutoFit/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9" name="TextBox 28"/>
                <p:cNvSpPr txBox="1"/>
                <p:nvPr/>
              </p:nvSpPr>
              <p:spPr>
                <a:xfrm>
                  <a:off x="152400" y="6229032"/>
                  <a:ext cx="1549400" cy="54901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400" b="1" dirty="0">
                      <a:solidFill>
                        <a:srgbClr val="000099"/>
                      </a:solidFill>
                      <a:latin typeface="Arial Black" pitchFamily="34" charset="0"/>
                    </a:rPr>
                    <a:t>Help for </a:t>
                  </a:r>
                </a:p>
                <a:p>
                  <a:pPr algn="ctr"/>
                  <a:r>
                    <a:rPr lang="en-US" sz="1400" b="1" dirty="0">
                      <a:solidFill>
                        <a:srgbClr val="000099"/>
                      </a:solidFill>
                      <a:latin typeface="Arial Black" pitchFamily="34" charset="0"/>
                    </a:rPr>
                    <a:t>Public Health </a:t>
                  </a:r>
                </a:p>
              </p:txBody>
            </p:sp>
            <p:sp>
              <p:nvSpPr>
                <p:cNvPr id="30" name="TextBox 29"/>
                <p:cNvSpPr txBox="1"/>
                <p:nvPr/>
              </p:nvSpPr>
              <p:spPr>
                <a:xfrm>
                  <a:off x="6637137" y="6248400"/>
                  <a:ext cx="1744863" cy="4308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100" b="1" dirty="0">
                      <a:solidFill>
                        <a:srgbClr val="FF0000"/>
                      </a:solidFill>
                      <a:latin typeface="Arial Black" pitchFamily="34" charset="0"/>
                    </a:rPr>
                    <a:t>Free for </a:t>
                  </a:r>
                </a:p>
                <a:p>
                  <a:pPr algn="ctr"/>
                  <a:r>
                    <a:rPr lang="en-US" sz="1100" b="1" dirty="0">
                      <a:solidFill>
                        <a:srgbClr val="FF0000"/>
                      </a:solidFill>
                      <a:latin typeface="Arial Black" pitchFamily="34" charset="0"/>
                    </a:rPr>
                    <a:t>Public Service  </a:t>
                  </a:r>
                </a:p>
              </p:txBody>
            </p:sp>
          </p:grpSp>
          <p:pic>
            <p:nvPicPr>
              <p:cNvPr id="25" name="Picture 12" descr="C:\Users\HP\AppData\Local\Microsoft\Windows\Temporary Internet Files\Content.IE5\0IFFB9HF\800px-Medicine_Drugs.svg[1].png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94338" y="6268140"/>
                <a:ext cx="655050" cy="50777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6" name="Picture 25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514273" y="6096000"/>
                <a:ext cx="1336797" cy="671183"/>
              </a:xfrm>
              <a:prstGeom prst="rect">
                <a:avLst/>
              </a:prstGeom>
            </p:spPr>
          </p:pic>
        </p:grpSp>
        <p:pic>
          <p:nvPicPr>
            <p:cNvPr id="22" name="Picture 3" descr="C:\Users\HP\AppData\Local\Microsoft\Windows\Temporary Internet Files\Content.IE5\KQYKJO5Q\doctor-1295583_960_720[1]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3922" y="5709138"/>
              <a:ext cx="685800" cy="579549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41FB2716-811D-F753-4CB4-368431FE948D}"/>
              </a:ext>
            </a:extLst>
          </p:cNvPr>
          <p:cNvSpPr txBox="1"/>
          <p:nvPr/>
        </p:nvSpPr>
        <p:spPr>
          <a:xfrm>
            <a:off x="1143000" y="6513584"/>
            <a:ext cx="6375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0000FF"/>
                </a:solidFill>
              </a:rPr>
              <a:t>Proposal for the construction of a new health post for </a:t>
            </a:r>
            <a:r>
              <a:rPr lang="en-US" sz="1200" b="1" dirty="0">
                <a:solidFill>
                  <a:srgbClr val="0000FF"/>
                </a:solidFill>
              </a:rPr>
              <a:t>Jure Village, </a:t>
            </a:r>
            <a:r>
              <a:rPr lang="en-US" sz="1200" b="1" dirty="0" err="1">
                <a:solidFill>
                  <a:srgbClr val="0000FF"/>
                </a:solidFill>
              </a:rPr>
              <a:t>Kavre</a:t>
            </a:r>
            <a:r>
              <a:rPr lang="en-US" sz="1200" b="1" dirty="0">
                <a:solidFill>
                  <a:srgbClr val="0000FF"/>
                </a:solidFill>
              </a:rPr>
              <a:t> </a:t>
            </a:r>
            <a:r>
              <a:rPr lang="en-US" sz="1200" dirty="0">
                <a:solidFill>
                  <a:srgbClr val="0000FF"/>
                </a:solidFill>
              </a:rPr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D61629B-FBE7-6F6E-69FD-797AA1D9F931}"/>
              </a:ext>
            </a:extLst>
          </p:cNvPr>
          <p:cNvSpPr txBox="1">
            <a:spLocks/>
          </p:cNvSpPr>
          <p:nvPr/>
        </p:nvSpPr>
        <p:spPr>
          <a:xfrm>
            <a:off x="609600" y="5312147"/>
            <a:ext cx="9121628" cy="1525374"/>
          </a:xfrm>
          <a:prstGeom prst="rect">
            <a:avLst/>
          </a:prstGeom>
          <a:noFill/>
          <a:ln w="25400">
            <a:noFill/>
          </a:ln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2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0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9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9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9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00" b="1" u="sng" dirty="0">
                <a:solidFill>
                  <a:srgbClr val="0000CC"/>
                </a:solidFill>
                <a:latin typeface="Adobe Garamond Pro Bold" pitchFamily="18" charset="0"/>
              </a:rPr>
              <a:t>TOTAL COST ESTIMATE </a:t>
            </a:r>
            <a:r>
              <a:rPr lang="en-US" sz="2000" b="1" dirty="0">
                <a:solidFill>
                  <a:srgbClr val="0000CC"/>
                </a:solidFill>
                <a:latin typeface="Adobe Garamond Pro Bold" pitchFamily="18" charset="0"/>
              </a:rPr>
              <a:t> : </a:t>
            </a:r>
            <a:r>
              <a:rPr lang="en-US" sz="3200" b="1" dirty="0">
                <a:solidFill>
                  <a:srgbClr val="0000CC"/>
                </a:solidFill>
                <a:latin typeface="Adobe Garamond Pro Bold" pitchFamily="18" charset="0"/>
              </a:rPr>
              <a:t>NPR 4038,595</a:t>
            </a:r>
            <a:r>
              <a:rPr lang="en-US" sz="3200" b="1" dirty="0" smtClean="0">
                <a:solidFill>
                  <a:srgbClr val="0000CC"/>
                </a:solidFill>
                <a:latin typeface="Adobe Garamond Pro Bold" pitchFamily="18" charset="0"/>
              </a:rPr>
              <a:t>. </a:t>
            </a:r>
            <a:r>
              <a:rPr lang="en-US" sz="2000" b="1" dirty="0" smtClean="0">
                <a:solidFill>
                  <a:srgbClr val="FF0000"/>
                </a:solidFill>
                <a:latin typeface="Adobe Garamond Pro Bold" pitchFamily="18" charset="0"/>
              </a:rPr>
              <a:t>(EURO 28197.58)</a:t>
            </a:r>
          </a:p>
          <a:p>
            <a:pPr>
              <a:lnSpc>
                <a:spcPct val="150000"/>
              </a:lnSpc>
            </a:pPr>
            <a:endParaRPr lang="en-US" sz="3200" b="1" dirty="0">
              <a:solidFill>
                <a:srgbClr val="0000CC"/>
              </a:solidFill>
              <a:latin typeface="Adobe Garamond Pro Bold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DDD53938-165A-AC50-E5AA-4372FBEBC5F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6092" y="873153"/>
            <a:ext cx="4715137" cy="434951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B424F8D6-9588-B55D-3A47-D79420B9FC3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1" y="838516"/>
            <a:ext cx="4733661" cy="438414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62983075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4000" advClick="0" advTm="6000">
        <p:push/>
        <p:sndAc>
          <p:stSnd>
            <p:snd r:embed="rId9" name="chimes.wav"/>
          </p:stSnd>
        </p:sndAc>
      </p:transition>
    </mc:Choice>
    <mc:Fallback>
      <p:transition spd="slow" advClick="0" advTm="6000">
        <p:push/>
        <p:sndAc>
          <p:stSnd>
            <p:snd r:embed="rId3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7700" y="1334663"/>
            <a:ext cx="8610600" cy="3352800"/>
          </a:xfrm>
        </p:spPr>
        <p:txBody>
          <a:bodyPr/>
          <a:lstStyle/>
          <a:p>
            <a:r>
              <a:rPr lang="en-US" sz="6000" b="1" dirty="0" err="1" smtClean="0">
                <a:solidFill>
                  <a:srgbClr val="C00000"/>
                </a:solidFill>
              </a:rPr>
              <a:t>Votre</a:t>
            </a:r>
            <a:r>
              <a:rPr lang="en-US" sz="6000" b="1" dirty="0" smtClean="0">
                <a:solidFill>
                  <a:srgbClr val="C00000"/>
                </a:solidFill>
              </a:rPr>
              <a:t>  aide  aura  un impact  </a:t>
            </a:r>
            <a:r>
              <a:rPr lang="en-US" sz="6000" b="1" dirty="0" err="1" smtClean="0">
                <a:solidFill>
                  <a:srgbClr val="C00000"/>
                </a:solidFill>
              </a:rPr>
              <a:t>sur</a:t>
            </a:r>
            <a:r>
              <a:rPr lang="en-US" sz="6000" b="1" dirty="0" smtClean="0">
                <a:solidFill>
                  <a:srgbClr val="C00000"/>
                </a:solidFill>
              </a:rPr>
              <a:t> la vie des  </a:t>
            </a:r>
            <a:r>
              <a:rPr lang="en-US" sz="6000" b="1" dirty="0" err="1" smtClean="0">
                <a:solidFill>
                  <a:srgbClr val="C00000"/>
                </a:solidFill>
              </a:rPr>
              <a:t>villageois</a:t>
            </a:r>
            <a:r>
              <a:rPr lang="en-US" sz="6000" b="1" dirty="0" smtClean="0">
                <a:solidFill>
                  <a:srgbClr val="C00000"/>
                </a:solidFill>
              </a:rPr>
              <a:t> .</a:t>
            </a:r>
            <a:endParaRPr lang="en-US" sz="6000" b="1" dirty="0">
              <a:solidFill>
                <a:srgbClr val="C00000"/>
              </a:solidFill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-25398" y="6180687"/>
            <a:ext cx="9931398" cy="677313"/>
            <a:chOff x="-25398" y="6180687"/>
            <a:chExt cx="9931398" cy="677313"/>
          </a:xfrm>
        </p:grpSpPr>
        <p:sp>
          <p:nvSpPr>
            <p:cNvPr id="4" name="TextBox 3"/>
            <p:cNvSpPr txBox="1"/>
            <p:nvPr/>
          </p:nvSpPr>
          <p:spPr>
            <a:xfrm>
              <a:off x="-25398" y="6180687"/>
              <a:ext cx="9931398" cy="677313"/>
            </a:xfrm>
            <a:prstGeom prst="rect">
              <a:avLst/>
            </a:prstGeom>
            <a:solidFill>
              <a:srgbClr val="FFCC00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52400" y="6229032"/>
              <a:ext cx="1549400" cy="5490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rgbClr val="000099"/>
                  </a:solidFill>
                  <a:latin typeface="Arial Black" pitchFamily="34" charset="0"/>
                </a:rPr>
                <a:t>Help for </a:t>
              </a:r>
            </a:p>
            <a:p>
              <a:pPr algn="ctr"/>
              <a:r>
                <a:rPr lang="en-US" sz="1400" b="1" dirty="0">
                  <a:solidFill>
                    <a:srgbClr val="000099"/>
                  </a:solidFill>
                  <a:latin typeface="Arial Black" pitchFamily="34" charset="0"/>
                </a:rPr>
                <a:t>Public Health 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6934200" y="6324600"/>
              <a:ext cx="1744863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dirty="0">
                  <a:solidFill>
                    <a:srgbClr val="FF0000"/>
                  </a:solidFill>
                  <a:latin typeface="Arial Black" pitchFamily="34" charset="0"/>
                </a:rPr>
                <a:t>Free for </a:t>
              </a:r>
            </a:p>
            <a:p>
              <a:pPr algn="ctr"/>
              <a:r>
                <a:rPr lang="en-US" sz="1100" b="1" dirty="0">
                  <a:solidFill>
                    <a:srgbClr val="FF0000"/>
                  </a:solidFill>
                  <a:latin typeface="Arial Black" pitchFamily="34" charset="0"/>
                </a:rPr>
                <a:t>Public Service  </a:t>
              </a:r>
            </a:p>
          </p:txBody>
        </p:sp>
      </p:grpSp>
      <p:pic>
        <p:nvPicPr>
          <p:cNvPr id="8" name="Picture 3" descr="C:\Users\HP\AppData\Local\Microsoft\Windows\Temporary Internet Files\Content.IE5\KQYKJO5Q\doctor-1295583_960_720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5638801"/>
            <a:ext cx="685800" cy="57954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2" descr="C:\Users\HP\AppData\Local\Microsoft\Windows\Temporary Internet Files\Content.IE5\0IFFB9HF\800px-Medicine_Drugs.svg[1]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3000" y="5898525"/>
            <a:ext cx="1143000" cy="88601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CDB3786D-2B92-B7B2-59EA-65281812FDDB}"/>
              </a:ext>
            </a:extLst>
          </p:cNvPr>
          <p:cNvSpPr txBox="1"/>
          <p:nvPr/>
        </p:nvSpPr>
        <p:spPr>
          <a:xfrm>
            <a:off x="1143000" y="6513584"/>
            <a:ext cx="6375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0000FF"/>
                </a:solidFill>
              </a:rPr>
              <a:t>Proposal for the construction of a new health post for </a:t>
            </a:r>
            <a:r>
              <a:rPr lang="en-US" sz="1200" b="1" dirty="0">
                <a:solidFill>
                  <a:srgbClr val="0000FF"/>
                </a:solidFill>
              </a:rPr>
              <a:t>Jure Village, </a:t>
            </a:r>
            <a:r>
              <a:rPr lang="en-US" sz="1200" b="1" dirty="0" err="1">
                <a:solidFill>
                  <a:srgbClr val="0000FF"/>
                </a:solidFill>
              </a:rPr>
              <a:t>Kavre</a:t>
            </a:r>
            <a:r>
              <a:rPr lang="en-US" sz="1200" b="1" dirty="0">
                <a:solidFill>
                  <a:srgbClr val="0000FF"/>
                </a:solidFill>
              </a:rPr>
              <a:t> </a:t>
            </a:r>
            <a:r>
              <a:rPr lang="en-US" sz="1200" dirty="0">
                <a:solidFill>
                  <a:srgbClr val="0000FF"/>
                </a:solidFill>
              </a:rPr>
              <a:t> </a:t>
            </a:r>
          </a:p>
        </p:txBody>
      </p:sp>
      <p:sp>
        <p:nvSpPr>
          <p:cNvPr id="10" name="Rectangle 9"/>
          <p:cNvSpPr/>
          <p:nvPr/>
        </p:nvSpPr>
        <p:spPr>
          <a:xfrm>
            <a:off x="3524240" y="4929198"/>
            <a:ext cx="194950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C00000"/>
                </a:solidFill>
                <a:latin typeface="BoogieWoogieHmkBold" pitchFamily="2" charset="0"/>
              </a:rPr>
              <a:t>Merci 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413479405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4000" advClick="0" advTm="6000">
        <p:push/>
        <p:sndAc>
          <p:stSnd>
            <p:snd r:embed="rId5" name="chimes.wav"/>
          </p:stSnd>
        </p:sndAc>
      </p:transition>
    </mc:Choice>
    <mc:Fallback>
      <p:transition spd="slow" advClick="0" advTm="6000">
        <p:push/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ecutiv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3123</TotalTime>
  <Words>724</Words>
  <Application>Microsoft Office PowerPoint</Application>
  <PresentationFormat>Format A4 (210 x 297 mm)</PresentationFormat>
  <Paragraphs>140</Paragraphs>
  <Slides>13</Slides>
  <Notes>10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14" baseType="lpstr">
      <vt:lpstr>Executive</vt:lpstr>
      <vt:lpstr>Diapositive 1</vt:lpstr>
      <vt:lpstr>Diapositive 2</vt:lpstr>
      <vt:lpstr> KHANIKHOLA</vt:lpstr>
      <vt:lpstr>Diapositive 4</vt:lpstr>
      <vt:lpstr>Le Village  de Jure</vt:lpstr>
      <vt:lpstr>Diapositive 6</vt:lpstr>
      <vt:lpstr>Diapositive 7</vt:lpstr>
      <vt:lpstr>Localisation  de la maison de santé </vt:lpstr>
      <vt:lpstr>Plan de la maison de santé  proposé</vt:lpstr>
      <vt:lpstr>Vue extérieure </vt:lpstr>
      <vt:lpstr>Projet </vt:lpstr>
      <vt:lpstr>Couts estimés </vt:lpstr>
      <vt:lpstr>Votre  aide  aura  un impact  sur la vie des  villageois 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Navajyoti lower Secondary School</dc:title>
  <dc:creator>user</dc:creator>
  <cp:lastModifiedBy>Utilisateur</cp:lastModifiedBy>
  <cp:revision>571</cp:revision>
  <dcterms:created xsi:type="dcterms:W3CDTF">2017-02-06T09:25:44Z</dcterms:created>
  <dcterms:modified xsi:type="dcterms:W3CDTF">2026-01-18T12:11:16Z</dcterms:modified>
</cp:coreProperties>
</file>